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58" r:id="rId4"/>
    <p:sldId id="260" r:id="rId5"/>
    <p:sldId id="311" r:id="rId6"/>
    <p:sldId id="259" r:id="rId7"/>
    <p:sldId id="261" r:id="rId8"/>
    <p:sldId id="262" r:id="rId9"/>
    <p:sldId id="263" r:id="rId10"/>
    <p:sldId id="264" r:id="rId11"/>
    <p:sldId id="267" r:id="rId12"/>
    <p:sldId id="265" r:id="rId13"/>
    <p:sldId id="266" r:id="rId14"/>
    <p:sldId id="268" r:id="rId15"/>
    <p:sldId id="269" r:id="rId16"/>
    <p:sldId id="271" r:id="rId17"/>
    <p:sldId id="272" r:id="rId18"/>
    <p:sldId id="273" r:id="rId19"/>
    <p:sldId id="274" r:id="rId20"/>
    <p:sldId id="293" r:id="rId21"/>
    <p:sldId id="294" r:id="rId22"/>
    <p:sldId id="295" r:id="rId23"/>
    <p:sldId id="296" r:id="rId24"/>
    <p:sldId id="297" r:id="rId25"/>
    <p:sldId id="298"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162"/>
    <a:srgbClr val="0033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DF012-8E37-4F49-9DDA-DF4E02BA6F62}" type="datetimeFigureOut">
              <a:rPr lang="en-US" smtClean="0"/>
              <a:t>11/13/2018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B88A5-B2D3-464F-9587-D9B14634A1D0}" type="slidenum">
              <a:rPr lang="en-US" smtClean="0"/>
              <a:t>‹#›</a:t>
            </a:fld>
            <a:endParaRPr lang="en-US" dirty="0"/>
          </a:p>
        </p:txBody>
      </p:sp>
    </p:spTree>
    <p:extLst>
      <p:ext uri="{BB962C8B-B14F-4D97-AF65-F5344CB8AC3E}">
        <p14:creationId xmlns:p14="http://schemas.microsoft.com/office/powerpoint/2010/main" val="362988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11/13/2018</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11/13/2018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11/13/2018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smtClean="0"/>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11/13/2018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11/13/2018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11/13/2018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11/13/2018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11/13/2018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11/13/2018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11/13/2018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11/13/2018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11/13/2018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11/13/2018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11/13/2018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11/13/2018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11/13/2018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11/13/2018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11/13/2018</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vuejs.org/v2/guide/conditional.html#v-if-vs-v-show" TargetMode="External"/><Relationship Id="rId2" Type="http://schemas.openxmlformats.org/officeDocument/2006/relationships/hyperlink" Target="https://vuejs.org/v2/guide/conditional.html#v-else-if" TargetMode="External"/><Relationship Id="rId1" Type="http://schemas.openxmlformats.org/officeDocument/2006/relationships/slideLayout" Target="../slideLayouts/slideLayout2.xml"/><Relationship Id="rId4" Type="http://schemas.openxmlformats.org/officeDocument/2006/relationships/hyperlink" Target="https://vuejs.org/v2/guide/conditional.html#v-if-with-v-fo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vuejs.org/v2/guide/conditional.html#v-else-i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vuejs.org/v2/guide/conditional.html#v-if-vs-v-show"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192" y="1021457"/>
            <a:ext cx="2116183" cy="1817273"/>
          </a:xfrm>
          <a:prstGeom prst="rect">
            <a:avLst/>
          </a:prstGeom>
        </p:spPr>
      </p:pic>
      <p:sp>
        <p:nvSpPr>
          <p:cNvPr id="7" name="TextBox 6"/>
          <p:cNvSpPr txBox="1"/>
          <p:nvPr/>
        </p:nvSpPr>
        <p:spPr>
          <a:xfrm>
            <a:off x="5238206" y="1268373"/>
            <a:ext cx="4454433" cy="1323439"/>
          </a:xfrm>
          <a:prstGeom prst="rect">
            <a:avLst/>
          </a:prstGeom>
          <a:noFill/>
        </p:spPr>
        <p:txBody>
          <a:bodyPr wrap="square" rtlCol="0">
            <a:spAutoFit/>
          </a:bodyPr>
          <a:lstStyle/>
          <a:p>
            <a:r>
              <a:rPr lang="en-US" sz="8000" dirty="0" smtClean="0">
                <a:solidFill>
                  <a:schemeClr val="bg1"/>
                </a:solidFill>
              </a:rPr>
              <a:t>Vue.js</a:t>
            </a:r>
            <a:endParaRPr lang="en-US" sz="8000"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71" y="3442460"/>
            <a:ext cx="1620250" cy="2057004"/>
          </a:xfrm>
          <a:prstGeom prst="rect">
            <a:avLst/>
          </a:prstGeom>
        </p:spPr>
      </p:pic>
      <p:sp>
        <p:nvSpPr>
          <p:cNvPr id="9" name="TextBox 8"/>
          <p:cNvSpPr txBox="1"/>
          <p:nvPr/>
        </p:nvSpPr>
        <p:spPr>
          <a:xfrm>
            <a:off x="815973" y="5630091"/>
            <a:ext cx="1528810" cy="369332"/>
          </a:xfrm>
          <a:prstGeom prst="rect">
            <a:avLst/>
          </a:prstGeom>
          <a:noFill/>
        </p:spPr>
        <p:txBody>
          <a:bodyPr wrap="square" rtlCol="0">
            <a:spAutoFit/>
          </a:bodyPr>
          <a:lstStyle/>
          <a:p>
            <a:r>
              <a:rPr lang="en-US" dirty="0" smtClean="0">
                <a:solidFill>
                  <a:schemeClr val="bg1"/>
                </a:solidFill>
              </a:rPr>
              <a:t>Gangadhar</a:t>
            </a:r>
            <a:r>
              <a:rPr lang="en-US" dirty="0" smtClean="0"/>
              <a:t> </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314" y="3442462"/>
            <a:ext cx="1623061" cy="2057002"/>
          </a:xfrm>
          <a:prstGeom prst="rect">
            <a:avLst/>
          </a:prstGeom>
        </p:spPr>
      </p:pic>
      <p:sp>
        <p:nvSpPr>
          <p:cNvPr id="11" name="Rectangle 10"/>
          <p:cNvSpPr/>
          <p:nvPr/>
        </p:nvSpPr>
        <p:spPr>
          <a:xfrm>
            <a:off x="3320559" y="5630091"/>
            <a:ext cx="1083951" cy="369332"/>
          </a:xfrm>
          <a:prstGeom prst="rect">
            <a:avLst/>
          </a:prstGeom>
        </p:spPr>
        <p:txBody>
          <a:bodyPr wrap="none">
            <a:spAutoFit/>
          </a:bodyPr>
          <a:lstStyle/>
          <a:p>
            <a:pPr algn="ctr"/>
            <a:r>
              <a:rPr lang="en-US" dirty="0" smtClean="0">
                <a:solidFill>
                  <a:schemeClr val="bg1"/>
                </a:solidFill>
              </a:rPr>
              <a:t>Naveen</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568" y="3472051"/>
            <a:ext cx="1545417" cy="2057004"/>
          </a:xfrm>
          <a:prstGeom prst="rect">
            <a:avLst/>
          </a:prstGeom>
        </p:spPr>
      </p:pic>
      <p:sp>
        <p:nvSpPr>
          <p:cNvPr id="3" name="Rectangle 2"/>
          <p:cNvSpPr/>
          <p:nvPr/>
        </p:nvSpPr>
        <p:spPr>
          <a:xfrm>
            <a:off x="5669669" y="5630091"/>
            <a:ext cx="875213" cy="369332"/>
          </a:xfrm>
          <a:prstGeom prst="rect">
            <a:avLst/>
          </a:prstGeom>
        </p:spPr>
        <p:txBody>
          <a:bodyPr wrap="square">
            <a:spAutoFit/>
          </a:bodyPr>
          <a:lstStyle/>
          <a:p>
            <a:r>
              <a:rPr lang="en-US" dirty="0" smtClean="0">
                <a:solidFill>
                  <a:schemeClr val="bg1"/>
                </a:solidFill>
              </a:rPr>
              <a:t>Dristi</a:t>
            </a:r>
            <a:endParaRPr lang="en-US" dirty="0">
              <a:solidFill>
                <a:schemeClr val="bg1"/>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7266130" y="3742099"/>
            <a:ext cx="2085513" cy="1545417"/>
          </a:xfrm>
          <a:prstGeom prst="rect">
            <a:avLst/>
          </a:prstGeom>
        </p:spPr>
      </p:pic>
      <p:sp>
        <p:nvSpPr>
          <p:cNvPr id="12" name="Rectangle 11"/>
          <p:cNvSpPr/>
          <p:nvPr/>
        </p:nvSpPr>
        <p:spPr>
          <a:xfrm>
            <a:off x="7810041" y="5630091"/>
            <a:ext cx="1197764" cy="369332"/>
          </a:xfrm>
          <a:prstGeom prst="rect">
            <a:avLst/>
          </a:prstGeom>
        </p:spPr>
        <p:txBody>
          <a:bodyPr wrap="none">
            <a:spAutoFit/>
          </a:bodyPr>
          <a:lstStyle/>
          <a:p>
            <a:r>
              <a:rPr lang="en-US" dirty="0">
                <a:solidFill>
                  <a:schemeClr val="bg1"/>
                </a:solidFill>
              </a:rPr>
              <a:t>Abhishek</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2931" y="3458989"/>
            <a:ext cx="1604902" cy="2070066"/>
          </a:xfrm>
          <a:prstGeom prst="rect">
            <a:avLst/>
          </a:prstGeom>
        </p:spPr>
      </p:pic>
      <p:sp>
        <p:nvSpPr>
          <p:cNvPr id="13" name="Rectangle 12"/>
          <p:cNvSpPr/>
          <p:nvPr/>
        </p:nvSpPr>
        <p:spPr>
          <a:xfrm>
            <a:off x="9993577" y="5630091"/>
            <a:ext cx="1362874" cy="369332"/>
          </a:xfrm>
          <a:prstGeom prst="rect">
            <a:avLst/>
          </a:prstGeom>
        </p:spPr>
        <p:txBody>
          <a:bodyPr wrap="none">
            <a:spAutoFit/>
          </a:bodyPr>
          <a:lstStyle/>
          <a:p>
            <a:r>
              <a:rPr lang="en-US" dirty="0" smtClean="0">
                <a:solidFill>
                  <a:schemeClr val="bg1"/>
                </a:solidFill>
              </a:rPr>
              <a:t>Mallikarjun</a:t>
            </a:r>
            <a:endParaRPr lang="en-US" dirty="0"/>
          </a:p>
        </p:txBody>
      </p:sp>
    </p:spTree>
    <p:extLst>
      <p:ext uri="{BB962C8B-B14F-4D97-AF65-F5344CB8AC3E}">
        <p14:creationId xmlns:p14="http://schemas.microsoft.com/office/powerpoint/2010/main" val="934319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709" y="1169612"/>
            <a:ext cx="8825659" cy="706964"/>
          </a:xfrm>
        </p:spPr>
        <p:txBody>
          <a:bodyPr/>
          <a:lstStyle/>
          <a:p>
            <a:pPr algn="ctr"/>
            <a:r>
              <a:rPr lang="en-US" b="1" dirty="0"/>
              <a:t>Template Syntax</a:t>
            </a:r>
            <a:br>
              <a:rPr lang="en-US" b="1" dirty="0"/>
            </a:br>
            <a:endParaRPr lang="en-US" dirty="0"/>
          </a:p>
        </p:txBody>
      </p:sp>
      <p:sp>
        <p:nvSpPr>
          <p:cNvPr id="3" name="Content Placeholder 2"/>
          <p:cNvSpPr>
            <a:spLocks noGrp="1"/>
          </p:cNvSpPr>
          <p:nvPr>
            <p:ph idx="1"/>
          </p:nvPr>
        </p:nvSpPr>
        <p:spPr>
          <a:xfrm>
            <a:off x="1154954" y="2603500"/>
            <a:ext cx="10275046" cy="3416300"/>
          </a:xfrm>
        </p:spPr>
        <p:txBody>
          <a:bodyPr/>
          <a:lstStyle/>
          <a:p>
            <a:r>
              <a:rPr lang="en-US" dirty="0">
                <a:solidFill>
                  <a:srgbClr val="204162"/>
                </a:solidFill>
              </a:rPr>
              <a:t>Vue.js uses an HTML-based template syntax that allows you to declaratively bind the rendered DOM to the underlying Vue instance’s </a:t>
            </a:r>
            <a:r>
              <a:rPr lang="en-US" dirty="0" smtClean="0">
                <a:solidFill>
                  <a:srgbClr val="204162"/>
                </a:solidFill>
              </a:rPr>
              <a:t>data</a:t>
            </a:r>
          </a:p>
          <a:p>
            <a:endParaRPr lang="en-US" dirty="0">
              <a:solidFill>
                <a:srgbClr val="204162"/>
              </a:solidFill>
            </a:endParaRPr>
          </a:p>
          <a:p>
            <a:r>
              <a:rPr lang="en-US" dirty="0">
                <a:solidFill>
                  <a:srgbClr val="204162"/>
                </a:solidFill>
              </a:rPr>
              <a:t>All Vue.js templates are valid HTML that can be parsed by spec-compliant browsers and HTML </a:t>
            </a:r>
            <a:r>
              <a:rPr lang="en-US" dirty="0" smtClean="0">
                <a:solidFill>
                  <a:srgbClr val="204162"/>
                </a:solidFill>
              </a:rPr>
              <a:t>parsers</a:t>
            </a:r>
          </a:p>
          <a:p>
            <a:endParaRPr lang="en-US" dirty="0" smtClean="0">
              <a:solidFill>
                <a:srgbClr val="204162"/>
              </a:solidFill>
            </a:endParaRPr>
          </a:p>
          <a:p>
            <a:r>
              <a:rPr lang="en-US" dirty="0">
                <a:solidFill>
                  <a:srgbClr val="204162"/>
                </a:solidFill>
              </a:rPr>
              <a:t>The most basic form of data binding is text interpolation using the “Mustache” syntax (double curly braces):</a:t>
            </a:r>
            <a:endParaRPr lang="en-US" dirty="0" smtClean="0">
              <a:solidFill>
                <a:srgbClr val="204162"/>
              </a:solidFill>
            </a:endParaRPr>
          </a:p>
          <a:p>
            <a:pPr marL="0" indent="0">
              <a:buNone/>
            </a:pPr>
            <a:endParaRPr lang="en-US" dirty="0" smtClean="0">
              <a:solidFill>
                <a:srgbClr val="204162"/>
              </a:solidFill>
            </a:endParaRPr>
          </a:p>
          <a:p>
            <a:pPr marL="0" indent="0">
              <a:buNone/>
            </a:pPr>
            <a:endParaRPr lang="en-US" dirty="0">
              <a:solidFill>
                <a:srgbClr val="204162"/>
              </a:solidFill>
            </a:endParaRPr>
          </a:p>
        </p:txBody>
      </p:sp>
      <p:sp>
        <p:nvSpPr>
          <p:cNvPr id="4" name="Rectangle 3"/>
          <p:cNvSpPr/>
          <p:nvPr/>
        </p:nvSpPr>
        <p:spPr>
          <a:xfrm>
            <a:off x="5569132" y="5818973"/>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54361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Directives</a:t>
            </a:r>
            <a:endParaRPr lang="en-US" dirty="0"/>
          </a:p>
        </p:txBody>
      </p:sp>
      <p:sp>
        <p:nvSpPr>
          <p:cNvPr id="3" name="Content Placeholder 2"/>
          <p:cNvSpPr>
            <a:spLocks noGrp="1"/>
          </p:cNvSpPr>
          <p:nvPr>
            <p:ph idx="1"/>
          </p:nvPr>
        </p:nvSpPr>
        <p:spPr>
          <a:xfrm>
            <a:off x="1154954" y="2603500"/>
            <a:ext cx="10222795" cy="3416300"/>
          </a:xfrm>
        </p:spPr>
        <p:txBody>
          <a:bodyPr/>
          <a:lstStyle/>
          <a:p>
            <a:r>
              <a:rPr lang="en-US" dirty="0">
                <a:solidFill>
                  <a:srgbClr val="204162"/>
                </a:solidFill>
              </a:rPr>
              <a:t>Directives are special attributes with </a:t>
            </a:r>
            <a:r>
              <a:rPr lang="en-US" dirty="0" smtClean="0">
                <a:solidFill>
                  <a:srgbClr val="204162"/>
                </a:solidFill>
              </a:rPr>
              <a:t>the </a:t>
            </a:r>
            <a:r>
              <a:rPr lang="en-US" sz="2000" b="1" dirty="0" smtClean="0">
                <a:solidFill>
                  <a:srgbClr val="204162"/>
                </a:solidFill>
              </a:rPr>
              <a:t>v- </a:t>
            </a:r>
            <a:r>
              <a:rPr lang="en-US" dirty="0" smtClean="0">
                <a:solidFill>
                  <a:srgbClr val="204162"/>
                </a:solidFill>
              </a:rPr>
              <a:t>prefix.</a:t>
            </a:r>
          </a:p>
          <a:p>
            <a:r>
              <a:rPr lang="en-US" dirty="0">
                <a:solidFill>
                  <a:srgbClr val="204162"/>
                </a:solidFill>
              </a:rPr>
              <a:t>Directive attribute values are expected to be </a:t>
            </a:r>
            <a:r>
              <a:rPr lang="en-US" b="1" dirty="0">
                <a:solidFill>
                  <a:srgbClr val="204162"/>
                </a:solidFill>
              </a:rPr>
              <a:t>a single JavaScript </a:t>
            </a:r>
            <a:r>
              <a:rPr lang="en-US" b="1" dirty="0" smtClean="0">
                <a:solidFill>
                  <a:srgbClr val="204162"/>
                </a:solidFill>
              </a:rPr>
              <a:t>expression.</a:t>
            </a:r>
          </a:p>
          <a:p>
            <a:r>
              <a:rPr lang="en-US" dirty="0">
                <a:solidFill>
                  <a:srgbClr val="204162"/>
                </a:solidFill>
              </a:rPr>
              <a:t>A directive’s job is to reactively apply side effects to the DOM when the value of its expression changes.</a:t>
            </a:r>
            <a:endParaRPr lang="en-US" sz="2000" b="1" dirty="0">
              <a:solidFill>
                <a:srgbClr val="20416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232" y="4323806"/>
            <a:ext cx="9109467" cy="2228689"/>
          </a:xfrm>
          <a:prstGeom prst="rect">
            <a:avLst/>
          </a:prstGeom>
        </p:spPr>
      </p:pic>
      <p:sp>
        <p:nvSpPr>
          <p:cNvPr id="4" name="Rectangle 3"/>
          <p:cNvSpPr/>
          <p:nvPr/>
        </p:nvSpPr>
        <p:spPr>
          <a:xfrm>
            <a:off x="5889965" y="5893733"/>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3788603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Interpolations</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869" y="2630445"/>
            <a:ext cx="7445828" cy="1254230"/>
          </a:xfrm>
        </p:spPr>
      </p:pic>
      <p:sp>
        <p:nvSpPr>
          <p:cNvPr id="8" name="TextBox 7"/>
          <p:cNvSpPr txBox="1"/>
          <p:nvPr/>
        </p:nvSpPr>
        <p:spPr>
          <a:xfrm>
            <a:off x="953589" y="3884675"/>
            <a:ext cx="10868297" cy="3139321"/>
          </a:xfrm>
          <a:prstGeom prst="rect">
            <a:avLst/>
          </a:prstGeom>
          <a:noFill/>
        </p:spPr>
        <p:txBody>
          <a:bodyPr wrap="square" rtlCol="0">
            <a:spAutoFit/>
          </a:bodyPr>
          <a:lstStyle/>
          <a:p>
            <a:r>
              <a:rPr lang="en-US" dirty="0">
                <a:solidFill>
                  <a:srgbClr val="204162"/>
                </a:solidFill>
              </a:rPr>
              <a:t>The mustache tag will be replaced with the value of </a:t>
            </a:r>
            <a:r>
              <a:rPr lang="en-US" dirty="0" smtClean="0">
                <a:solidFill>
                  <a:srgbClr val="204162"/>
                </a:solidFill>
              </a:rPr>
              <a:t>the </a:t>
            </a:r>
            <a:r>
              <a:rPr lang="en-US" b="1" dirty="0" smtClean="0">
                <a:solidFill>
                  <a:srgbClr val="204162"/>
                </a:solidFill>
              </a:rPr>
              <a:t>msg </a:t>
            </a:r>
            <a:r>
              <a:rPr lang="en-US" dirty="0">
                <a:solidFill>
                  <a:srgbClr val="204162"/>
                </a:solidFill>
              </a:rPr>
              <a:t>property on the corresponding data object. It will also be updated whenever the data </a:t>
            </a:r>
            <a:r>
              <a:rPr lang="en-US" dirty="0" smtClean="0">
                <a:solidFill>
                  <a:srgbClr val="204162"/>
                </a:solidFill>
              </a:rPr>
              <a:t>object’s msg</a:t>
            </a:r>
            <a:endParaRPr lang="en-US" b="1" dirty="0" smtClean="0">
              <a:solidFill>
                <a:srgbClr val="204162"/>
              </a:solidFill>
            </a:endParaRPr>
          </a:p>
          <a:p>
            <a:endParaRPr lang="en-US" dirty="0" smtClean="0">
              <a:solidFill>
                <a:srgbClr val="204162"/>
              </a:solidFill>
            </a:endParaRPr>
          </a:p>
          <a:p>
            <a:r>
              <a:rPr lang="en-US" b="1" dirty="0" smtClean="0">
                <a:solidFill>
                  <a:srgbClr val="204162"/>
                </a:solidFill>
              </a:rPr>
              <a:t>Attributes</a:t>
            </a:r>
          </a:p>
          <a:p>
            <a:endParaRPr lang="en-US" b="1" dirty="0">
              <a:solidFill>
                <a:srgbClr val="204162"/>
              </a:solidFill>
            </a:endParaRPr>
          </a:p>
          <a:p>
            <a:r>
              <a:rPr lang="en-US" dirty="0">
                <a:solidFill>
                  <a:srgbClr val="204162"/>
                </a:solidFill>
              </a:rPr>
              <a:t>Mustaches cannot be used inside HTML attributes. Instead, use </a:t>
            </a:r>
            <a:r>
              <a:rPr lang="en-US" dirty="0" smtClean="0">
                <a:solidFill>
                  <a:srgbClr val="204162"/>
                </a:solidFill>
              </a:rPr>
              <a:t>a </a:t>
            </a:r>
            <a:r>
              <a:rPr lang="en-US" b="1" dirty="0" smtClean="0">
                <a:solidFill>
                  <a:srgbClr val="204162"/>
                </a:solidFill>
              </a:rPr>
              <a:t>v-bind </a:t>
            </a:r>
            <a:r>
              <a:rPr lang="en-US" dirty="0" smtClean="0">
                <a:solidFill>
                  <a:srgbClr val="204162"/>
                </a:solidFill>
              </a:rPr>
              <a:t>directive</a:t>
            </a:r>
            <a:r>
              <a:rPr lang="en-US" dirty="0">
                <a:solidFill>
                  <a:srgbClr val="204162"/>
                </a:solidFill>
              </a:rPr>
              <a:t> </a:t>
            </a:r>
            <a:endParaRPr lang="en-US" dirty="0" smtClean="0">
              <a:solidFill>
                <a:srgbClr val="204162"/>
              </a:solidFill>
            </a:endParaRPr>
          </a:p>
          <a:p>
            <a:endParaRPr lang="en-US" dirty="0">
              <a:solidFill>
                <a:srgbClr val="204162"/>
              </a:solidFill>
            </a:endParaRPr>
          </a:p>
          <a:p>
            <a:endParaRPr lang="en-US" dirty="0" smtClean="0">
              <a:solidFill>
                <a:srgbClr val="204162"/>
              </a:solidFill>
            </a:endParaRPr>
          </a:p>
          <a:p>
            <a:endParaRPr lang="en-US" dirty="0">
              <a:solidFill>
                <a:srgbClr val="204162"/>
              </a:solidFill>
            </a:endParaRPr>
          </a:p>
          <a:p>
            <a:endParaRPr lang="en-US" dirty="0" smtClean="0">
              <a:solidFill>
                <a:srgbClr val="204162"/>
              </a:solidFill>
            </a:endParaRPr>
          </a:p>
          <a:p>
            <a:endParaRPr lang="en-US" dirty="0">
              <a:solidFill>
                <a:srgbClr val="20416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869" y="5682343"/>
            <a:ext cx="7533012" cy="1071154"/>
          </a:xfrm>
          <a:prstGeom prst="rect">
            <a:avLst/>
          </a:prstGeom>
        </p:spPr>
      </p:pic>
      <p:sp>
        <p:nvSpPr>
          <p:cNvPr id="3" name="Rectangle 2"/>
          <p:cNvSpPr/>
          <p:nvPr/>
        </p:nvSpPr>
        <p:spPr>
          <a:xfrm>
            <a:off x="5611375" y="582550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395730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Using JavaScript Expressions</a:t>
            </a:r>
            <a:endParaRPr lang="en-US" dirty="0">
              <a:solidFill>
                <a:schemeClr val="bg1"/>
              </a:solidFill>
            </a:endParaRPr>
          </a:p>
        </p:txBody>
      </p:sp>
      <p:sp>
        <p:nvSpPr>
          <p:cNvPr id="3" name="Content Placeholder 2"/>
          <p:cNvSpPr>
            <a:spLocks noGrp="1"/>
          </p:cNvSpPr>
          <p:nvPr>
            <p:ph idx="1"/>
          </p:nvPr>
        </p:nvSpPr>
        <p:spPr>
          <a:xfrm>
            <a:off x="875211" y="2233748"/>
            <a:ext cx="10502537" cy="4454435"/>
          </a:xfrm>
        </p:spPr>
        <p:txBody>
          <a:bodyPr/>
          <a:lstStyle/>
          <a:p>
            <a:r>
              <a:rPr lang="en-US" dirty="0">
                <a:solidFill>
                  <a:srgbClr val="204162"/>
                </a:solidFill>
              </a:rPr>
              <a:t>Vue.js </a:t>
            </a:r>
            <a:r>
              <a:rPr lang="en-US" dirty="0" smtClean="0">
                <a:solidFill>
                  <a:srgbClr val="204162"/>
                </a:solidFill>
              </a:rPr>
              <a:t>supports </a:t>
            </a:r>
            <a:r>
              <a:rPr lang="en-US" dirty="0">
                <a:solidFill>
                  <a:srgbClr val="204162"/>
                </a:solidFill>
              </a:rPr>
              <a:t>the full power of JavaScript expressions inside all data </a:t>
            </a:r>
            <a:r>
              <a:rPr lang="en-US" dirty="0" smtClean="0">
                <a:solidFill>
                  <a:srgbClr val="204162"/>
                </a:solidFill>
              </a:rPr>
              <a:t>bindings</a:t>
            </a:r>
          </a:p>
          <a:p>
            <a:endParaRPr lang="en-US" dirty="0">
              <a:solidFill>
                <a:srgbClr val="204162"/>
              </a:solidFill>
            </a:endParaRPr>
          </a:p>
          <a:p>
            <a:endParaRPr lang="en-US" dirty="0" smtClean="0">
              <a:solidFill>
                <a:srgbClr val="204162"/>
              </a:solidFill>
            </a:endParaRPr>
          </a:p>
          <a:p>
            <a:endParaRPr lang="en-US" dirty="0">
              <a:solidFill>
                <a:srgbClr val="204162"/>
              </a:solidFill>
            </a:endParaRPr>
          </a:p>
          <a:p>
            <a:endParaRPr lang="en-US" dirty="0" smtClean="0">
              <a:solidFill>
                <a:srgbClr val="204162"/>
              </a:solidFill>
            </a:endParaRPr>
          </a:p>
          <a:p>
            <a:endParaRPr lang="en-US" dirty="0">
              <a:solidFill>
                <a:srgbClr val="204162"/>
              </a:solidFill>
            </a:endParaRPr>
          </a:p>
          <a:p>
            <a:endParaRPr lang="en-US" dirty="0" smtClean="0">
              <a:solidFill>
                <a:srgbClr val="204162"/>
              </a:solidFill>
            </a:endParaRPr>
          </a:p>
          <a:p>
            <a:pPr marL="0" indent="0">
              <a:buNone/>
            </a:pPr>
            <a:endParaRPr lang="en-US" dirty="0" smtClean="0">
              <a:solidFill>
                <a:srgbClr val="204162"/>
              </a:solidFill>
            </a:endParaRPr>
          </a:p>
          <a:p>
            <a:r>
              <a:rPr lang="en-US" dirty="0">
                <a:solidFill>
                  <a:srgbClr val="204162"/>
                </a:solidFill>
              </a:rPr>
              <a:t>These expressions will be evaluated as JavaScript in the data scope of the owner Vue instance. One restriction is that each binding can only contain </a:t>
            </a:r>
            <a:r>
              <a:rPr lang="en-US" b="1" dirty="0">
                <a:solidFill>
                  <a:srgbClr val="204162"/>
                </a:solidFill>
              </a:rPr>
              <a:t>one single expression</a:t>
            </a:r>
            <a:endParaRPr lang="en-US" dirty="0" smtClean="0">
              <a:solidFill>
                <a:srgbClr val="204162"/>
              </a:solidFill>
            </a:endParaRPr>
          </a:p>
          <a:p>
            <a:endParaRPr lang="en-US" dirty="0">
              <a:solidFill>
                <a:srgbClr val="204162"/>
              </a:solidFill>
            </a:endParaRPr>
          </a:p>
          <a:p>
            <a:pPr marL="0" indent="0">
              <a:buNone/>
            </a:pPr>
            <a:endParaRPr lang="en-US" dirty="0">
              <a:solidFill>
                <a:srgbClr val="20416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662" y="2835498"/>
            <a:ext cx="8786967" cy="2514740"/>
          </a:xfrm>
          <a:prstGeom prst="rect">
            <a:avLst/>
          </a:prstGeom>
        </p:spPr>
      </p:pic>
      <p:sp>
        <p:nvSpPr>
          <p:cNvPr id="5" name="Rectangle 4"/>
          <p:cNvSpPr/>
          <p:nvPr/>
        </p:nvSpPr>
        <p:spPr>
          <a:xfrm>
            <a:off x="6012122" y="6073170"/>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2834143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Computed Properties</a:t>
            </a:r>
            <a:endParaRPr lang="en-US" dirty="0"/>
          </a:p>
        </p:txBody>
      </p:sp>
      <p:sp>
        <p:nvSpPr>
          <p:cNvPr id="3" name="Content Placeholder 2"/>
          <p:cNvSpPr>
            <a:spLocks noGrp="1"/>
          </p:cNvSpPr>
          <p:nvPr>
            <p:ph idx="1"/>
          </p:nvPr>
        </p:nvSpPr>
        <p:spPr/>
        <p:txBody>
          <a:bodyPr/>
          <a:lstStyle/>
          <a:p>
            <a:r>
              <a:rPr lang="en-US" dirty="0"/>
              <a:t>Valuable for maintaining data that already exists.</a:t>
            </a:r>
          </a:p>
          <a:p>
            <a:r>
              <a:rPr lang="en-US" dirty="0"/>
              <a:t>Defined in the computed property of  VUE Component </a:t>
            </a:r>
          </a:p>
          <a:p>
            <a:endParaRPr lang="en-US" dirty="0" smtClean="0"/>
          </a:p>
          <a:p>
            <a:endParaRPr lang="en-US" dirty="0"/>
          </a:p>
          <a:p>
            <a:r>
              <a:rPr lang="en-US" dirty="0"/>
              <a:t>Cached based on their dependencies and will only update when needed</a:t>
            </a:r>
          </a:p>
        </p:txBody>
      </p:sp>
      <p:sp>
        <p:nvSpPr>
          <p:cNvPr id="4" name="Rectangle 3"/>
          <p:cNvSpPr>
            <a:spLocks noChangeArrowheads="1"/>
          </p:cNvSpPr>
          <p:nvPr/>
        </p:nvSpPr>
        <p:spPr bwMode="auto">
          <a:xfrm>
            <a:off x="1658982" y="3464077"/>
            <a:ext cx="6779623" cy="344916"/>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999999"/>
                </a:solidFill>
                <a:effectLst/>
                <a:latin typeface="Consolas" panose="020B0609020204030204" pitchFamily="49" charset="0"/>
              </a:rPr>
              <a:t>&lt;</a:t>
            </a:r>
            <a:r>
              <a:rPr kumimoji="0" lang="en-US" altLang="en-US" sz="1200" b="0" i="0" u="none" strike="noStrike" cap="none" normalizeH="0" baseline="0" dirty="0" smtClean="0">
                <a:ln>
                  <a:noFill/>
                </a:ln>
                <a:solidFill>
                  <a:srgbClr val="990055"/>
                </a:solidFill>
                <a:effectLst/>
                <a:latin typeface="Consolas" panose="020B0609020204030204" pitchFamily="49" charset="0"/>
              </a:rPr>
              <a:t>script</a:t>
            </a:r>
            <a:r>
              <a:rPr kumimoji="0" lang="en-US" altLang="en-US" sz="1200" b="0" i="0" u="none" strike="noStrike" cap="none" normalizeH="0" baseline="0" dirty="0" smtClean="0">
                <a:ln>
                  <a:noFill/>
                </a:ln>
                <a:solidFill>
                  <a:srgbClr val="999999"/>
                </a:solidFill>
                <a:effectLst/>
                <a:latin typeface="Consolas" panose="020B0609020204030204" pitchFamily="49" charset="0"/>
              </a:rPr>
              <a:t>&gt;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0077AA"/>
                </a:solidFill>
                <a:effectLst/>
                <a:latin typeface="Consolas" panose="020B0609020204030204" pitchFamily="49" charset="0"/>
              </a:rPr>
              <a:t>export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0077AA"/>
                </a:solidFill>
                <a:effectLst/>
                <a:latin typeface="Consolas" panose="020B0609020204030204" pitchFamily="49" charset="0"/>
              </a:rPr>
              <a:t>default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999999"/>
                </a:solidFill>
                <a:effectLst/>
                <a:latin typeface="Consolas" panose="020B0609020204030204" pitchFamily="49" charset="0"/>
              </a:rPr>
              <a:t>{</a:t>
            </a:r>
            <a:r>
              <a:rPr kumimoji="0" lang="en-US" altLang="en-US" sz="1200" b="0" i="0" u="none" strike="noStrike" cap="none" normalizeH="0" baseline="0" dirty="0" smtClean="0">
                <a:ln>
                  <a:noFill/>
                </a:ln>
                <a:solidFill>
                  <a:srgbClr val="000000"/>
                </a:solidFill>
                <a:effectLst/>
                <a:latin typeface="Consolas" panose="020B0609020204030204" pitchFamily="49" charset="0"/>
              </a:rPr>
              <a:t> computed</a:t>
            </a:r>
            <a:r>
              <a:rPr kumimoji="0" lang="en-US" altLang="en-US" sz="1200" b="0" i="0" u="none" strike="noStrike" cap="none" normalizeH="0" baseline="0" dirty="0" smtClean="0">
                <a:ln>
                  <a:noFill/>
                </a:ln>
                <a:solidFill>
                  <a:srgbClr val="999999"/>
                </a:solidFill>
                <a:effectLst/>
                <a:latin typeface="Consolas" panose="020B0609020204030204" pitchFamily="49" charset="0"/>
              </a:rPr>
              <a: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999999"/>
                </a:solidFill>
                <a:effectLst/>
                <a:latin typeface="Consolas" panose="020B0609020204030204" pitchFamily="49" charset="0"/>
              </a:rPr>
              <a: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999999"/>
                </a:solidFill>
                <a:effectLst/>
                <a:latin typeface="Consolas" panose="020B0609020204030204" pitchFamily="49" charset="0"/>
              </a:rPr>
              <a: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999999"/>
                </a:solidFill>
                <a:effectLst/>
                <a:latin typeface="Consolas" panose="020B0609020204030204" pitchFamily="49" charset="0"/>
              </a:rPr>
              <a:t>}</a:t>
            </a:r>
            <a:r>
              <a:rPr kumimoji="0" lang="en-US" altLang="en-US" sz="1200" b="0" i="0" u="none" strike="noStrike" cap="none" normalizeH="0" baseline="0" dirty="0" smtClean="0">
                <a:ln>
                  <a:noFill/>
                </a:ln>
                <a:solidFill>
                  <a:srgbClr val="000000"/>
                </a:solidFill>
                <a:effectLst/>
                <a:latin typeface="Consolas" panose="020B0609020204030204" pitchFamily="49" charset="0"/>
              </a:rPr>
              <a:t> </a:t>
            </a:r>
            <a:r>
              <a:rPr kumimoji="0" lang="en-US" altLang="en-US" sz="1200" b="0" i="0" u="none" strike="noStrike" cap="none" normalizeH="0" baseline="0" dirty="0" smtClean="0">
                <a:ln>
                  <a:noFill/>
                </a:ln>
                <a:solidFill>
                  <a:srgbClr val="999999"/>
                </a:solidFill>
                <a:effectLst/>
                <a:latin typeface="Consolas" panose="020B0609020204030204" pitchFamily="49" charset="0"/>
              </a:rPr>
              <a:t>&lt;/</a:t>
            </a:r>
            <a:r>
              <a:rPr kumimoji="0" lang="en-US" altLang="en-US" sz="1200" b="0" i="0" u="none" strike="noStrike" cap="none" normalizeH="0" baseline="0" dirty="0" smtClean="0">
                <a:ln>
                  <a:noFill/>
                </a:ln>
                <a:solidFill>
                  <a:srgbClr val="990055"/>
                </a:solidFill>
                <a:effectLst/>
                <a:latin typeface="Consolas" panose="020B0609020204030204" pitchFamily="49" charset="0"/>
              </a:rPr>
              <a:t>script</a:t>
            </a:r>
            <a:r>
              <a:rPr kumimoji="0" lang="en-US" altLang="en-US" sz="1200" b="0" i="0" u="none" strike="noStrike" cap="none" normalizeH="0" baseline="0" dirty="0" smtClean="0">
                <a:ln>
                  <a:noFill/>
                </a:ln>
                <a:solidFill>
                  <a:srgbClr val="999999"/>
                </a:solidFill>
                <a:effectLst/>
                <a:latin typeface="Consolas" panose="020B0609020204030204" pitchFamily="49" charset="0"/>
              </a:rPr>
              <a:t>&gt;</a:t>
            </a:r>
            <a:r>
              <a:rPr kumimoji="0" lang="en-US" altLang="en-US" sz="11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5294812" y="56273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smtClean="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1900817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9784" y="2508069"/>
            <a:ext cx="4361821" cy="4023360"/>
          </a:xfrm>
        </p:spPr>
      </p:pic>
      <p:sp>
        <p:nvSpPr>
          <p:cNvPr id="3" name="Rectangle 2"/>
          <p:cNvSpPr/>
          <p:nvPr/>
        </p:nvSpPr>
        <p:spPr>
          <a:xfrm>
            <a:off x="5778137" y="596266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2702265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880" y="3244191"/>
            <a:ext cx="7809245" cy="2150769"/>
          </a:xfrm>
        </p:spPr>
      </p:pic>
      <p:sp>
        <p:nvSpPr>
          <p:cNvPr id="3" name="Rectangle 2"/>
          <p:cNvSpPr/>
          <p:nvPr/>
        </p:nvSpPr>
        <p:spPr>
          <a:xfrm>
            <a:off x="5843451" y="5975728"/>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330978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and style binding</a:t>
            </a:r>
          </a:p>
        </p:txBody>
      </p:sp>
      <p:sp>
        <p:nvSpPr>
          <p:cNvPr id="3" name="Content Placeholder 2"/>
          <p:cNvSpPr>
            <a:spLocks noGrp="1"/>
          </p:cNvSpPr>
          <p:nvPr>
            <p:ph idx="1"/>
          </p:nvPr>
        </p:nvSpPr>
        <p:spPr>
          <a:xfrm>
            <a:off x="1154954" y="2377440"/>
            <a:ext cx="8825659" cy="3642360"/>
          </a:xfrm>
        </p:spPr>
        <p:txBody>
          <a:bodyPr>
            <a:normAutofit fontScale="92500" lnSpcReduction="10000"/>
          </a:bodyPr>
          <a:lstStyle/>
          <a:p>
            <a:r>
              <a:rPr lang="en-US" dirty="0"/>
              <a:t>Need of data binding to manipulate an element’s class list and its inline styles</a:t>
            </a:r>
          </a:p>
          <a:p>
            <a:r>
              <a:rPr lang="en-US" dirty="0"/>
              <a:t>V-bind used with class and style</a:t>
            </a:r>
          </a:p>
          <a:p>
            <a:r>
              <a:rPr lang="en-US" dirty="0"/>
              <a:t>Class Binding Example:</a:t>
            </a:r>
          </a:p>
          <a:p>
            <a:r>
              <a:rPr lang="en-US" dirty="0"/>
              <a:t>An object passed to v-bind : class  to dynamically toggle classes</a:t>
            </a:r>
          </a:p>
          <a:p>
            <a:r>
              <a:rPr lang="en-US" dirty="0"/>
              <a:t>&lt;div class="static" v-bind :class ="{ 'class-a':  isA, 'class-b':  isB }"&gt;&lt;/div&gt;</a:t>
            </a:r>
          </a:p>
          <a:p>
            <a:pPr marL="0" indent="0">
              <a:buNone/>
            </a:pPr>
            <a:r>
              <a:rPr lang="en-US" dirty="0"/>
              <a:t>data: {</a:t>
            </a:r>
          </a:p>
          <a:p>
            <a:pPr marL="0" indent="0">
              <a:buNone/>
            </a:pPr>
            <a:r>
              <a:rPr lang="en-US" dirty="0"/>
              <a:t>isA : </a:t>
            </a:r>
            <a:r>
              <a:rPr lang="en-US" dirty="0">
                <a:solidFill>
                  <a:srgbClr val="AE81FF"/>
                </a:solidFill>
              </a:rPr>
              <a:t>true</a:t>
            </a:r>
            <a:r>
              <a:rPr lang="en-US" dirty="0"/>
              <a:t>,</a:t>
            </a:r>
          </a:p>
          <a:p>
            <a:pPr marL="0" indent="0">
              <a:buNone/>
            </a:pPr>
            <a:r>
              <a:rPr lang="en-US" dirty="0"/>
              <a:t>isB : </a:t>
            </a:r>
            <a:r>
              <a:rPr lang="en-US" dirty="0">
                <a:solidFill>
                  <a:srgbClr val="AE81FF"/>
                </a:solidFill>
              </a:rPr>
              <a:t>false</a:t>
            </a:r>
            <a:endParaRPr lang="en-US" dirty="0"/>
          </a:p>
          <a:p>
            <a:pPr marL="0" indent="0">
              <a:buNone/>
            </a:pPr>
            <a:r>
              <a:rPr lang="en-US" dirty="0" smtClean="0"/>
              <a:t>}</a:t>
            </a:r>
            <a:endParaRPr lang="en-US" dirty="0"/>
          </a:p>
          <a:p>
            <a:r>
              <a:rPr lang="en-US" dirty="0"/>
              <a:t>It will render &lt;div class="static class-a"&gt;&lt;/div&gt;</a:t>
            </a:r>
          </a:p>
        </p:txBody>
      </p:sp>
      <p:sp>
        <p:nvSpPr>
          <p:cNvPr id="4" name="Rectangle 3"/>
          <p:cNvSpPr/>
          <p:nvPr/>
        </p:nvSpPr>
        <p:spPr>
          <a:xfrm>
            <a:off x="5804263" y="6019800"/>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255816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a:t>An array passed to v-bind : class to apply list of classes</a:t>
            </a:r>
          </a:p>
          <a:p>
            <a:r>
              <a:rPr lang="en-US" dirty="0"/>
              <a:t>&lt;div v-bind : class = “[activeClass , errorClass]”&gt;&lt;/div&gt;</a:t>
            </a:r>
          </a:p>
          <a:p>
            <a:r>
              <a:rPr lang="en-US" dirty="0"/>
              <a:t>data : {</a:t>
            </a:r>
          </a:p>
          <a:p>
            <a:pPr marL="0" indent="0">
              <a:buNone/>
            </a:pPr>
            <a:r>
              <a:rPr lang="en-US" dirty="0"/>
              <a:t>activeClass :  ‘active’,</a:t>
            </a:r>
          </a:p>
          <a:p>
            <a:pPr marL="0" indent="0">
              <a:buNone/>
            </a:pPr>
            <a:r>
              <a:rPr lang="en-US" dirty="0"/>
              <a:t>errorClass: ‘text-danger’</a:t>
            </a:r>
          </a:p>
          <a:p>
            <a:pPr marL="0" indent="0">
              <a:buNone/>
            </a:pPr>
            <a:r>
              <a:rPr lang="en-US" dirty="0"/>
              <a:t>}</a:t>
            </a:r>
          </a:p>
          <a:p>
            <a:r>
              <a:rPr lang="en-US" dirty="0"/>
              <a:t>Renders &lt;div class= “active text-danger”&gt;&lt;/div&gt;</a:t>
            </a:r>
          </a:p>
        </p:txBody>
      </p:sp>
      <p:sp>
        <p:nvSpPr>
          <p:cNvPr id="4" name="Rectangle 3"/>
          <p:cNvSpPr/>
          <p:nvPr/>
        </p:nvSpPr>
        <p:spPr>
          <a:xfrm>
            <a:off x="5817325" y="5845099"/>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321203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a:t>Style Binding Example:</a:t>
            </a:r>
          </a:p>
          <a:p>
            <a:r>
              <a:rPr lang="en-US" dirty="0"/>
              <a:t>Almost looks like CSS but a JavaScript object </a:t>
            </a:r>
          </a:p>
          <a:p>
            <a:r>
              <a:rPr lang="en-US" dirty="0"/>
              <a:t>&lt;div v-bind : style = “{ color :activeColor , fontSize : fontSize + ‘px’}”&gt;&lt;/div&gt;</a:t>
            </a:r>
          </a:p>
          <a:p>
            <a:pPr marL="0" indent="0">
              <a:buNone/>
            </a:pPr>
            <a:r>
              <a:rPr lang="en-US" dirty="0"/>
              <a:t>data:{</a:t>
            </a:r>
          </a:p>
          <a:p>
            <a:pPr marL="0" indent="0">
              <a:buNone/>
            </a:pPr>
            <a:r>
              <a:rPr lang="en-US" dirty="0"/>
              <a:t>activeColor :  ‘red’ ,</a:t>
            </a:r>
          </a:p>
          <a:p>
            <a:pPr marL="0" indent="0">
              <a:buNone/>
            </a:pPr>
            <a:r>
              <a:rPr lang="en-US" dirty="0"/>
              <a:t>fontSize : 30</a:t>
            </a:r>
          </a:p>
          <a:p>
            <a:pPr marL="0" indent="0">
              <a:buNone/>
            </a:pPr>
            <a:r>
              <a:rPr lang="en-US" dirty="0"/>
              <a:t>}</a:t>
            </a:r>
          </a:p>
        </p:txBody>
      </p:sp>
      <p:sp>
        <p:nvSpPr>
          <p:cNvPr id="4" name="Rectangle 3"/>
          <p:cNvSpPr/>
          <p:nvPr/>
        </p:nvSpPr>
        <p:spPr>
          <a:xfrm>
            <a:off x="5752011" y="5832036"/>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Dristi</a:t>
            </a:r>
            <a:endParaRPr lang="en-US" dirty="0">
              <a:solidFill>
                <a:srgbClr val="204162"/>
              </a:solidFill>
            </a:endParaRPr>
          </a:p>
        </p:txBody>
      </p:sp>
    </p:spTree>
    <p:extLst>
      <p:ext uri="{BB962C8B-B14F-4D97-AF65-F5344CB8AC3E}">
        <p14:creationId xmlns:p14="http://schemas.microsoft.com/office/powerpoint/2010/main" val="331047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454" y="1149532"/>
            <a:ext cx="8047309" cy="574765"/>
          </a:xfrm>
        </p:spPr>
        <p:txBody>
          <a:bodyPr>
            <a:normAutofit fontScale="90000"/>
          </a:bodyPr>
          <a:lstStyle/>
          <a:p>
            <a:pPr algn="ctr"/>
            <a:r>
              <a:rPr lang="en-US" sz="4900" dirty="0" smtClean="0"/>
              <a:t>Overview</a:t>
            </a:r>
            <a:r>
              <a:rPr lang="en-US" dirty="0" smtClean="0"/>
              <a:t/>
            </a:r>
            <a:br>
              <a:rPr lang="en-US" dirty="0" smtClean="0"/>
            </a:br>
            <a:endParaRPr lang="en-US" dirty="0"/>
          </a:p>
        </p:txBody>
      </p:sp>
      <p:sp>
        <p:nvSpPr>
          <p:cNvPr id="3" name="Content Placeholder 2"/>
          <p:cNvSpPr>
            <a:spLocks noGrp="1"/>
          </p:cNvSpPr>
          <p:nvPr>
            <p:ph idx="1"/>
          </p:nvPr>
        </p:nvSpPr>
        <p:spPr>
          <a:xfrm>
            <a:off x="1154954" y="2299063"/>
            <a:ext cx="8825659" cy="4349931"/>
          </a:xfrm>
        </p:spPr>
        <p:txBody>
          <a:bodyPr/>
          <a:lstStyle/>
          <a:p>
            <a:r>
              <a:rPr lang="en-US" sz="2000" dirty="0" smtClean="0">
                <a:solidFill>
                  <a:srgbClr val="204162"/>
                </a:solidFill>
              </a:rPr>
              <a:t>Introduction</a:t>
            </a:r>
          </a:p>
          <a:p>
            <a:r>
              <a:rPr lang="en-US" sz="2000" dirty="0" smtClean="0">
                <a:solidFill>
                  <a:srgbClr val="204162"/>
                </a:solidFill>
              </a:rPr>
              <a:t>The Vue Instance</a:t>
            </a:r>
          </a:p>
          <a:p>
            <a:r>
              <a:rPr lang="en-US" sz="2000" dirty="0" smtClean="0">
                <a:solidFill>
                  <a:srgbClr val="204162"/>
                </a:solidFill>
              </a:rPr>
              <a:t>Template Syntax</a:t>
            </a:r>
          </a:p>
          <a:p>
            <a:r>
              <a:rPr lang="en-US" sz="2000" dirty="0" smtClean="0">
                <a:solidFill>
                  <a:srgbClr val="204162"/>
                </a:solidFill>
              </a:rPr>
              <a:t>Computed </a:t>
            </a:r>
            <a:r>
              <a:rPr lang="en-US" sz="2000" dirty="0" smtClean="0">
                <a:solidFill>
                  <a:srgbClr val="204162"/>
                </a:solidFill>
              </a:rPr>
              <a:t>Properties</a:t>
            </a:r>
            <a:endParaRPr lang="en-US" sz="2000" dirty="0" smtClean="0">
              <a:solidFill>
                <a:srgbClr val="204162"/>
              </a:solidFill>
            </a:endParaRPr>
          </a:p>
          <a:p>
            <a:r>
              <a:rPr lang="en-US" sz="2000" dirty="0" smtClean="0">
                <a:solidFill>
                  <a:srgbClr val="204162"/>
                </a:solidFill>
              </a:rPr>
              <a:t>Class and </a:t>
            </a:r>
            <a:r>
              <a:rPr lang="en-US" sz="2000" dirty="0">
                <a:solidFill>
                  <a:srgbClr val="204162"/>
                </a:solidFill>
              </a:rPr>
              <a:t>S</a:t>
            </a:r>
            <a:r>
              <a:rPr lang="en-US" sz="2000" dirty="0" smtClean="0">
                <a:solidFill>
                  <a:srgbClr val="204162"/>
                </a:solidFill>
              </a:rPr>
              <a:t>tyle Bindings</a:t>
            </a:r>
          </a:p>
          <a:p>
            <a:r>
              <a:rPr lang="en-US" sz="2000" dirty="0" smtClean="0">
                <a:solidFill>
                  <a:srgbClr val="204162"/>
                </a:solidFill>
              </a:rPr>
              <a:t>Conditional Rendering</a:t>
            </a:r>
          </a:p>
          <a:p>
            <a:r>
              <a:rPr lang="en-US" sz="2000" dirty="0" smtClean="0">
                <a:solidFill>
                  <a:srgbClr val="204162"/>
                </a:solidFill>
              </a:rPr>
              <a:t>List Rendering</a:t>
            </a:r>
          </a:p>
          <a:p>
            <a:r>
              <a:rPr lang="en-US" sz="2000" dirty="0" smtClean="0">
                <a:solidFill>
                  <a:srgbClr val="204162"/>
                </a:solidFill>
              </a:rPr>
              <a:t>Event Handling</a:t>
            </a:r>
            <a:endParaRPr lang="en-US" sz="2000" dirty="0">
              <a:solidFill>
                <a:srgbClr val="204162"/>
              </a:solidFill>
            </a:endParaRPr>
          </a:p>
          <a:p>
            <a:r>
              <a:rPr lang="en-US" sz="2000" dirty="0" smtClean="0">
                <a:solidFill>
                  <a:srgbClr val="204162"/>
                </a:solidFill>
              </a:rPr>
              <a:t>Form Inputs Binding</a:t>
            </a:r>
          </a:p>
          <a:p>
            <a:r>
              <a:rPr lang="en-US" sz="2000" dirty="0" smtClean="0">
                <a:solidFill>
                  <a:srgbClr val="204162"/>
                </a:solidFill>
              </a:rPr>
              <a:t>Components</a:t>
            </a:r>
          </a:p>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a:p>
            <a:endParaRPr lang="en-US" dirty="0" smtClean="0"/>
          </a:p>
        </p:txBody>
      </p:sp>
    </p:spTree>
    <p:extLst>
      <p:ext uri="{BB962C8B-B14F-4D97-AF65-F5344CB8AC3E}">
        <p14:creationId xmlns:p14="http://schemas.microsoft.com/office/powerpoint/2010/main" val="3621641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454" y="1149532"/>
            <a:ext cx="8047309" cy="574765"/>
          </a:xfrm>
        </p:spPr>
        <p:txBody>
          <a:bodyPr>
            <a:noAutofit/>
          </a:bodyPr>
          <a:lstStyle/>
          <a:p>
            <a:pPr algn="ctr"/>
            <a:r>
              <a:rPr lang="en-US" sz="4800" b="1" dirty="0"/>
              <a:t>Conditional Rendering</a:t>
            </a:r>
            <a:endParaRPr lang="en-US" sz="4800" dirty="0"/>
          </a:p>
        </p:txBody>
      </p:sp>
      <p:sp>
        <p:nvSpPr>
          <p:cNvPr id="3" name="Content Placeholder 2"/>
          <p:cNvSpPr>
            <a:spLocks noGrp="1"/>
          </p:cNvSpPr>
          <p:nvPr>
            <p:ph idx="1"/>
          </p:nvPr>
        </p:nvSpPr>
        <p:spPr>
          <a:xfrm>
            <a:off x="1154954" y="2299063"/>
            <a:ext cx="8825659" cy="4349931"/>
          </a:xfrm>
        </p:spPr>
        <p:txBody>
          <a:bodyPr/>
          <a:lstStyle/>
          <a:p>
            <a:r>
              <a:rPr lang="en-US" dirty="0" smtClean="0">
                <a:solidFill>
                  <a:schemeClr val="accent6">
                    <a:lumMod val="50000"/>
                  </a:schemeClr>
                </a:solidFill>
              </a:rPr>
              <a:t>v-if</a:t>
            </a:r>
            <a:endParaRPr lang="en-US" dirty="0">
              <a:solidFill>
                <a:schemeClr val="accent6">
                  <a:lumMod val="50000"/>
                </a:schemeClr>
              </a:solidFill>
            </a:endParaRPr>
          </a:p>
          <a:p>
            <a:r>
              <a:rPr lang="en-US" u="sng" dirty="0" smtClean="0">
                <a:solidFill>
                  <a:schemeClr val="accent1">
                    <a:lumMod val="50000"/>
                  </a:schemeClr>
                </a:solidFill>
              </a:rPr>
              <a:t>V-else</a:t>
            </a:r>
            <a:endParaRPr lang="en-US" u="sng" dirty="0">
              <a:solidFill>
                <a:schemeClr val="accent1">
                  <a:lumMod val="50000"/>
                </a:schemeClr>
              </a:solidFill>
            </a:endParaRPr>
          </a:p>
          <a:p>
            <a:r>
              <a:rPr lang="en-US" dirty="0" smtClean="0">
                <a:solidFill>
                  <a:schemeClr val="accent1">
                    <a:lumMod val="50000"/>
                  </a:schemeClr>
                </a:solidFill>
                <a:hlinkClick r:id="rId2"/>
              </a:rPr>
              <a:t>V-else-if</a:t>
            </a:r>
          </a:p>
          <a:p>
            <a:pPr lvl="1"/>
            <a:r>
              <a:rPr lang="en-US" dirty="0" smtClean="0">
                <a:solidFill>
                  <a:srgbClr val="FF0000"/>
                </a:solidFill>
                <a:hlinkClick r:id="rId3"/>
              </a:rPr>
              <a:t>v-if vs v-show</a:t>
            </a:r>
            <a:endParaRPr lang="en-US" dirty="0" smtClean="0">
              <a:solidFill>
                <a:srgbClr val="FF0000"/>
              </a:solidFill>
            </a:endParaRPr>
          </a:p>
          <a:p>
            <a:pPr lvl="1"/>
            <a:r>
              <a:rPr lang="en-US" dirty="0" smtClean="0">
                <a:solidFill>
                  <a:schemeClr val="accent6">
                    <a:lumMod val="50000"/>
                  </a:schemeClr>
                </a:solidFill>
                <a:hlinkClick r:id="rId4"/>
              </a:rPr>
              <a:t>v-if </a:t>
            </a:r>
            <a:r>
              <a:rPr lang="en-US" dirty="0">
                <a:solidFill>
                  <a:schemeClr val="accent6">
                    <a:lumMod val="50000"/>
                  </a:schemeClr>
                </a:solidFill>
                <a:hlinkClick r:id="rId4"/>
              </a:rPr>
              <a:t>with v-for</a:t>
            </a:r>
            <a:endParaRPr lang="en-US" dirty="0">
              <a:solidFill>
                <a:schemeClr val="accent6">
                  <a:lumMod val="50000"/>
                </a:schemeClr>
              </a:solidFill>
            </a:endParaRPr>
          </a:p>
          <a:p>
            <a:endParaRPr lang="en-US" dirty="0"/>
          </a:p>
          <a:p>
            <a:endParaRPr lang="en-US" dirty="0" smtClean="0"/>
          </a:p>
        </p:txBody>
      </p:sp>
      <p:sp>
        <p:nvSpPr>
          <p:cNvPr id="4" name="Rectangle 3"/>
          <p:cNvSpPr/>
          <p:nvPr/>
        </p:nvSpPr>
        <p:spPr>
          <a:xfrm>
            <a:off x="5778138" y="586416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smtClean="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2475582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517" y="992778"/>
            <a:ext cx="8047309" cy="574765"/>
          </a:xfrm>
        </p:spPr>
        <p:txBody>
          <a:bodyPr>
            <a:normAutofit fontScale="90000"/>
          </a:bodyPr>
          <a:lstStyle/>
          <a:p>
            <a:pPr lvl="0" algn="ctr" defTabSz="914400" eaLnBrk="0" fontAlgn="base" hangingPunct="0">
              <a:spcAft>
                <a:spcPct val="0"/>
              </a:spcAft>
            </a:pPr>
            <a:r>
              <a:rPr lang="en-US" altLang="en-US" b="1" dirty="0">
                <a:solidFill>
                  <a:schemeClr val="bg1"/>
                </a:solidFill>
                <a:latin typeface="Source Sans Pro"/>
              </a:rPr>
              <a:t>Conditional </a:t>
            </a:r>
            <a:r>
              <a:rPr lang="en-US" altLang="en-US" b="1" dirty="0" smtClean="0">
                <a:solidFill>
                  <a:schemeClr val="bg1"/>
                </a:solidFill>
                <a:latin typeface="Source Sans Pro"/>
              </a:rPr>
              <a:t>Rendering</a:t>
            </a:r>
            <a:endParaRPr lang="en-US" dirty="0"/>
          </a:p>
        </p:txBody>
      </p:sp>
      <p:sp>
        <p:nvSpPr>
          <p:cNvPr id="3" name="Content Placeholder 2"/>
          <p:cNvSpPr>
            <a:spLocks noGrp="1"/>
          </p:cNvSpPr>
          <p:nvPr>
            <p:ph idx="1"/>
          </p:nvPr>
        </p:nvSpPr>
        <p:spPr>
          <a:xfrm>
            <a:off x="1154954" y="2299063"/>
            <a:ext cx="8825659" cy="4349931"/>
          </a:xfrm>
        </p:spPr>
        <p:txBody>
          <a:bodyPr/>
          <a:lstStyle/>
          <a:p>
            <a:pPr marL="0" indent="0">
              <a:buNone/>
            </a:pPr>
            <a:r>
              <a:rPr lang="en-US" dirty="0">
                <a:solidFill>
                  <a:srgbClr val="204162"/>
                </a:solidFill>
              </a:rPr>
              <a:t>In string templates , for example Handlebars we  would write conditional block like :</a:t>
            </a:r>
          </a:p>
          <a:p>
            <a:pPr marL="0" indent="0">
              <a:buNone/>
            </a:pPr>
            <a:r>
              <a:rPr lang="en-US" dirty="0">
                <a:solidFill>
                  <a:schemeClr val="accent1">
                    <a:lumMod val="50000"/>
                  </a:schemeClr>
                </a:solidFill>
              </a:rPr>
              <a:t>{{#if ok}}</a:t>
            </a:r>
          </a:p>
          <a:p>
            <a:pPr marL="0" indent="0">
              <a:buNone/>
            </a:pPr>
            <a:r>
              <a:rPr lang="en-US" dirty="0">
                <a:solidFill>
                  <a:schemeClr val="accent1">
                    <a:lumMod val="50000"/>
                  </a:schemeClr>
                </a:solidFill>
              </a:rPr>
              <a:t>&lt;h1&gt;yes&lt;/h1&gt;</a:t>
            </a:r>
          </a:p>
          <a:p>
            <a:pPr marL="0" indent="0">
              <a:buNone/>
            </a:pPr>
            <a:r>
              <a:rPr lang="en-US" dirty="0">
                <a:solidFill>
                  <a:schemeClr val="accent1">
                    <a:lumMod val="50000"/>
                  </a:schemeClr>
                </a:solidFill>
              </a:rPr>
              <a:t>{{/if}}</a:t>
            </a:r>
          </a:p>
          <a:p>
            <a:pPr marL="0" indent="0">
              <a:buNone/>
            </a:pPr>
            <a:endParaRPr lang="en-US" dirty="0">
              <a:solidFill>
                <a:srgbClr val="204162"/>
              </a:solidFill>
            </a:endParaRPr>
          </a:p>
          <a:p>
            <a:pPr marL="0" indent="0">
              <a:buNone/>
            </a:pPr>
            <a:r>
              <a:rPr lang="en-US" dirty="0">
                <a:solidFill>
                  <a:srgbClr val="204162"/>
                </a:solidFill>
              </a:rPr>
              <a:t>What in Vue.js???</a:t>
            </a:r>
          </a:p>
          <a:p>
            <a:pPr marL="0" indent="0">
              <a:buNone/>
            </a:pPr>
            <a:endParaRPr lang="en-US" dirty="0" smtClean="0"/>
          </a:p>
        </p:txBody>
      </p:sp>
      <p:sp>
        <p:nvSpPr>
          <p:cNvPr id="4" name="Rectangle 3"/>
          <p:cNvSpPr/>
          <p:nvPr/>
        </p:nvSpPr>
        <p:spPr>
          <a:xfrm>
            <a:off x="5908766" y="586416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4189441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517" y="992778"/>
            <a:ext cx="8047309" cy="574765"/>
          </a:xfrm>
        </p:spPr>
        <p:txBody>
          <a:bodyPr>
            <a:normAutofit fontScale="90000"/>
          </a:bodyPr>
          <a:lstStyle/>
          <a:p>
            <a:pPr lvl="0" defTabSz="914400" eaLnBrk="0" fontAlgn="base" hangingPunct="0">
              <a:spcAft>
                <a:spcPct val="0"/>
              </a:spcAft>
            </a:pPr>
            <a:r>
              <a:rPr lang="en-US" altLang="en-US" b="1" dirty="0">
                <a:solidFill>
                  <a:schemeClr val="bg1"/>
                </a:solidFill>
                <a:latin typeface="Source Sans Pro"/>
              </a:rPr>
              <a:t>Conditional </a:t>
            </a:r>
            <a:r>
              <a:rPr lang="en-US" altLang="en-US" b="1" dirty="0" smtClean="0">
                <a:solidFill>
                  <a:schemeClr val="bg1"/>
                </a:solidFill>
                <a:latin typeface="Source Sans Pro"/>
              </a:rPr>
              <a:t>Rendering</a:t>
            </a:r>
            <a:endParaRPr lang="en-US" dirty="0"/>
          </a:p>
        </p:txBody>
      </p:sp>
      <p:sp>
        <p:nvSpPr>
          <p:cNvPr id="3" name="Content Placeholder 2"/>
          <p:cNvSpPr>
            <a:spLocks noGrp="1"/>
          </p:cNvSpPr>
          <p:nvPr>
            <p:ph idx="1"/>
          </p:nvPr>
        </p:nvSpPr>
        <p:spPr>
          <a:xfrm>
            <a:off x="1154954" y="2299063"/>
            <a:ext cx="8825659" cy="4349931"/>
          </a:xfrm>
        </p:spPr>
        <p:txBody>
          <a:bodyPr>
            <a:normAutofit fontScale="92500" lnSpcReduction="10000"/>
          </a:bodyPr>
          <a:lstStyle/>
          <a:p>
            <a:pPr marL="0" indent="0">
              <a:buNone/>
            </a:pPr>
            <a:r>
              <a:rPr lang="en-US" altLang="en-US" sz="2600" u="sng" dirty="0">
                <a:solidFill>
                  <a:srgbClr val="2973B7"/>
                </a:solidFill>
                <a:latin typeface="Roboto Mono"/>
              </a:rPr>
              <a:t>&lt;h1 v-if=</a:t>
            </a:r>
            <a:r>
              <a:rPr lang="en-US" altLang="en-US" sz="2600" u="sng" dirty="0">
                <a:solidFill>
                  <a:srgbClr val="42B983"/>
                </a:solidFill>
                <a:latin typeface="Roboto Mono"/>
              </a:rPr>
              <a:t>"ok"</a:t>
            </a:r>
            <a:r>
              <a:rPr lang="en-US" altLang="en-US" sz="2600" u="sng" dirty="0">
                <a:solidFill>
                  <a:srgbClr val="2973B7"/>
                </a:solidFill>
                <a:latin typeface="Roboto Mono"/>
              </a:rPr>
              <a:t>&gt;</a:t>
            </a:r>
            <a:r>
              <a:rPr lang="en-US" altLang="en-US" sz="2600" u="sng" dirty="0">
                <a:solidFill>
                  <a:srgbClr val="525252"/>
                </a:solidFill>
                <a:latin typeface="Roboto Mono"/>
              </a:rPr>
              <a:t>Yes</a:t>
            </a:r>
            <a:r>
              <a:rPr lang="en-US" altLang="en-US" sz="2600" u="sng" dirty="0">
                <a:solidFill>
                  <a:srgbClr val="2973B7"/>
                </a:solidFill>
                <a:latin typeface="Roboto Mono"/>
              </a:rPr>
              <a:t>&lt;/h1&gt;</a:t>
            </a:r>
            <a:r>
              <a:rPr lang="en-US" altLang="en-US" sz="2600" u="sng" dirty="0">
                <a:solidFill>
                  <a:schemeClr val="tx1"/>
                </a:solidFill>
              </a:rPr>
              <a:t> </a:t>
            </a:r>
            <a:endParaRPr lang="en-US" altLang="en-US" sz="2600" u="sng" dirty="0">
              <a:solidFill>
                <a:schemeClr val="tx1"/>
              </a:solidFill>
              <a:latin typeface="Arial" panose="020B0604020202020204" pitchFamily="34" charset="0"/>
            </a:endParaRPr>
          </a:p>
          <a:p>
            <a:r>
              <a:rPr lang="en-US" sz="1600" dirty="0">
                <a:solidFill>
                  <a:schemeClr val="accent2">
                    <a:lumMod val="50000"/>
                  </a:schemeClr>
                </a:solidFill>
              </a:rPr>
              <a:t>It is also possible to add an “else block” with </a:t>
            </a:r>
            <a:r>
              <a:rPr lang="en-US" sz="1600" dirty="0">
                <a:solidFill>
                  <a:srgbClr val="FF0000"/>
                </a:solidFill>
              </a:rPr>
              <a:t>v-else</a:t>
            </a:r>
            <a:r>
              <a:rPr lang="en-US" sz="1600" dirty="0">
                <a:solidFill>
                  <a:schemeClr val="accent2">
                    <a:lumMod val="50000"/>
                  </a:schemeClr>
                </a:solidFill>
              </a:rPr>
              <a:t>:</a:t>
            </a:r>
          </a:p>
          <a:p>
            <a:endParaRPr lang="en-US" sz="1600" dirty="0"/>
          </a:p>
          <a:p>
            <a:r>
              <a:rPr lang="en-US" dirty="0">
                <a:solidFill>
                  <a:schemeClr val="accent6">
                    <a:lumMod val="50000"/>
                  </a:schemeClr>
                </a:solidFill>
              </a:rPr>
              <a:t>&lt;h1 v-if="ok"&gt;Yes&lt;/h1&gt;</a:t>
            </a:r>
          </a:p>
          <a:p>
            <a:r>
              <a:rPr lang="en-US" dirty="0">
                <a:solidFill>
                  <a:schemeClr val="accent6">
                    <a:lumMod val="50000"/>
                  </a:schemeClr>
                </a:solidFill>
              </a:rPr>
              <a:t>&lt;h1 v-else&gt;No&lt;/h1&gt;</a:t>
            </a:r>
          </a:p>
          <a:p>
            <a:endParaRPr lang="en-US" dirty="0">
              <a:solidFill>
                <a:schemeClr val="accent6">
                  <a:lumMod val="50000"/>
                </a:schemeClr>
              </a:solidFill>
            </a:endParaRPr>
          </a:p>
          <a:p>
            <a:r>
              <a:rPr lang="en-US" dirty="0">
                <a:solidFill>
                  <a:schemeClr val="accent2">
                    <a:lumMod val="50000"/>
                  </a:schemeClr>
                </a:solidFill>
              </a:rPr>
              <a:t>If we want to toggle more than one element???</a:t>
            </a:r>
          </a:p>
          <a:p>
            <a:endParaRPr lang="en-US" dirty="0">
              <a:solidFill>
                <a:schemeClr val="accent6">
                  <a:lumMod val="50000"/>
                </a:schemeClr>
              </a:solidFill>
            </a:endParaRPr>
          </a:p>
          <a:p>
            <a:r>
              <a:rPr lang="en-US" dirty="0">
                <a:solidFill>
                  <a:schemeClr val="accent6">
                    <a:lumMod val="50000"/>
                  </a:schemeClr>
                </a:solidFill>
              </a:rPr>
              <a:t>&lt;</a:t>
            </a:r>
            <a:r>
              <a:rPr lang="en-US" dirty="0">
                <a:solidFill>
                  <a:srgbClr val="FF0000"/>
                </a:solidFill>
              </a:rPr>
              <a:t>template</a:t>
            </a:r>
            <a:r>
              <a:rPr lang="en-US" dirty="0">
                <a:solidFill>
                  <a:schemeClr val="accent6">
                    <a:lumMod val="50000"/>
                  </a:schemeClr>
                </a:solidFill>
              </a:rPr>
              <a:t>  v-if=“ok”&gt;</a:t>
            </a:r>
          </a:p>
          <a:p>
            <a:r>
              <a:rPr lang="en-US" dirty="0">
                <a:solidFill>
                  <a:schemeClr val="accent6">
                    <a:lumMod val="50000"/>
                  </a:schemeClr>
                </a:solidFill>
              </a:rPr>
              <a:t>&lt;h1&gt;Title&lt;/h1&gt;</a:t>
            </a:r>
          </a:p>
          <a:p>
            <a:r>
              <a:rPr lang="en-US" dirty="0">
                <a:solidFill>
                  <a:schemeClr val="accent6">
                    <a:lumMod val="50000"/>
                  </a:schemeClr>
                </a:solidFill>
              </a:rPr>
              <a:t>&lt;p&gt;paragraph&lt;/p&gt;</a:t>
            </a:r>
          </a:p>
          <a:p>
            <a:r>
              <a:rPr lang="en-US" dirty="0">
                <a:solidFill>
                  <a:schemeClr val="accent6">
                    <a:lumMod val="50000"/>
                  </a:schemeClr>
                </a:solidFill>
              </a:rPr>
              <a:t>&lt;/</a:t>
            </a:r>
            <a:r>
              <a:rPr lang="en-US" dirty="0">
                <a:solidFill>
                  <a:srgbClr val="FF0000"/>
                </a:solidFill>
              </a:rPr>
              <a:t>template</a:t>
            </a:r>
            <a:r>
              <a:rPr lang="en-US" dirty="0">
                <a:solidFill>
                  <a:schemeClr val="accent6">
                    <a:lumMod val="50000"/>
                  </a:schemeClr>
                </a:solidFill>
              </a:rPr>
              <a:t>&gt;</a:t>
            </a:r>
          </a:p>
          <a:p>
            <a:endParaRPr lang="en-US" dirty="0">
              <a:solidFill>
                <a:schemeClr val="accent6">
                  <a:lumMod val="50000"/>
                </a:schemeClr>
              </a:solidFill>
            </a:endParaRPr>
          </a:p>
        </p:txBody>
      </p:sp>
      <p:sp>
        <p:nvSpPr>
          <p:cNvPr id="4" name="Rectangle 3"/>
          <p:cNvSpPr/>
          <p:nvPr/>
        </p:nvSpPr>
        <p:spPr>
          <a:xfrm>
            <a:off x="5725885" y="586416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3120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517" y="992778"/>
            <a:ext cx="8047309" cy="574765"/>
          </a:xfrm>
        </p:spPr>
        <p:txBody>
          <a:bodyPr>
            <a:noAutofit/>
          </a:bodyPr>
          <a:lstStyle/>
          <a:p>
            <a:pPr lvl="0" defTabSz="914400" eaLnBrk="0" fontAlgn="base" hangingPunct="0">
              <a:spcAft>
                <a:spcPct val="0"/>
              </a:spcAft>
            </a:pPr>
            <a:r>
              <a:rPr lang="en-US" altLang="en-US" sz="3200" b="1" dirty="0">
                <a:solidFill>
                  <a:schemeClr val="bg1"/>
                </a:solidFill>
                <a:latin typeface="Source Sans Pro"/>
              </a:rPr>
              <a:t>Conditional Rendering </a:t>
            </a:r>
            <a:r>
              <a:rPr lang="en-US" altLang="en-US" sz="3200" b="1" dirty="0" smtClean="0">
                <a:solidFill>
                  <a:schemeClr val="bg1"/>
                </a:solidFill>
                <a:latin typeface="Source Sans Pro"/>
              </a:rPr>
              <a:t/>
            </a:r>
            <a:br>
              <a:rPr lang="en-US" altLang="en-US" sz="3200" b="1" dirty="0" smtClean="0">
                <a:solidFill>
                  <a:schemeClr val="bg1"/>
                </a:solidFill>
                <a:latin typeface="Source Sans Pro"/>
              </a:rPr>
            </a:br>
            <a:r>
              <a:rPr lang="en-US" altLang="en-US" sz="6000" b="1" dirty="0" smtClean="0">
                <a:solidFill>
                  <a:srgbClr val="E96900"/>
                </a:solidFill>
                <a:latin typeface="Roboto Mono"/>
                <a:hlinkClick r:id="rId2" tooltip="v-else-if"/>
              </a:rPr>
              <a:t>v-else-if</a:t>
            </a:r>
            <a:endParaRPr lang="en-US" sz="6000" dirty="0"/>
          </a:p>
        </p:txBody>
      </p:sp>
      <p:sp>
        <p:nvSpPr>
          <p:cNvPr id="3" name="Content Placeholder 2"/>
          <p:cNvSpPr>
            <a:spLocks noGrp="1"/>
          </p:cNvSpPr>
          <p:nvPr>
            <p:ph idx="1"/>
          </p:nvPr>
        </p:nvSpPr>
        <p:spPr>
          <a:xfrm>
            <a:off x="1154954" y="2299063"/>
            <a:ext cx="8825659" cy="4349931"/>
          </a:xfrm>
        </p:spPr>
        <p:txBody>
          <a:bodyPr>
            <a:normAutofit lnSpcReduction="10000"/>
          </a:bodyPr>
          <a:lstStyle/>
          <a:p>
            <a:pPr marL="0" indent="0">
              <a:buNone/>
            </a:pPr>
            <a:r>
              <a:rPr lang="en-US" dirty="0">
                <a:solidFill>
                  <a:schemeClr val="accent1">
                    <a:lumMod val="50000"/>
                  </a:schemeClr>
                </a:solidFill>
              </a:rPr>
              <a:t>As the name suggests ,it serves as “else if block ”for the v-if.</a:t>
            </a:r>
          </a:p>
          <a:p>
            <a:pPr marL="0" indent="0">
              <a:buNone/>
            </a:pPr>
            <a:r>
              <a:rPr lang="en-US" dirty="0">
                <a:solidFill>
                  <a:srgbClr val="003399"/>
                </a:solidFill>
              </a:rPr>
              <a:t>&lt;div v –if=“type ===‘A’”&gt;</a:t>
            </a:r>
          </a:p>
          <a:p>
            <a:pPr marL="0" indent="0">
              <a:buNone/>
            </a:pPr>
            <a:r>
              <a:rPr lang="en-US" dirty="0">
                <a:solidFill>
                  <a:srgbClr val="003399"/>
                </a:solidFill>
              </a:rPr>
              <a:t>Northwest </a:t>
            </a:r>
          </a:p>
          <a:p>
            <a:pPr marL="0" indent="0">
              <a:buNone/>
            </a:pPr>
            <a:r>
              <a:rPr lang="en-US" dirty="0">
                <a:solidFill>
                  <a:srgbClr val="003399"/>
                </a:solidFill>
              </a:rPr>
              <a:t>&lt;/div&gt;</a:t>
            </a:r>
          </a:p>
          <a:p>
            <a:pPr marL="0" indent="0">
              <a:buNone/>
            </a:pPr>
            <a:r>
              <a:rPr lang="en-US" dirty="0">
                <a:solidFill>
                  <a:srgbClr val="003399"/>
                </a:solidFill>
              </a:rPr>
              <a:t>&lt;div  v-else-if=“type===‘B’”&gt;</a:t>
            </a:r>
          </a:p>
          <a:p>
            <a:pPr marL="0" indent="0">
              <a:buNone/>
            </a:pPr>
            <a:r>
              <a:rPr lang="en-US" dirty="0" smtClean="0">
                <a:solidFill>
                  <a:srgbClr val="003399"/>
                </a:solidFill>
              </a:rPr>
              <a:t>Bearcat</a:t>
            </a:r>
            <a:endParaRPr lang="en-US" dirty="0">
              <a:solidFill>
                <a:srgbClr val="003399"/>
              </a:solidFill>
            </a:endParaRPr>
          </a:p>
          <a:p>
            <a:pPr marL="0" indent="0">
              <a:buNone/>
            </a:pPr>
            <a:r>
              <a:rPr lang="en-US" dirty="0">
                <a:solidFill>
                  <a:srgbClr val="003399"/>
                </a:solidFill>
              </a:rPr>
              <a:t>&lt;/div&gt;</a:t>
            </a:r>
          </a:p>
          <a:p>
            <a:pPr marL="0" indent="0">
              <a:buNone/>
            </a:pPr>
            <a:r>
              <a:rPr lang="en-US" dirty="0">
                <a:solidFill>
                  <a:srgbClr val="003399"/>
                </a:solidFill>
              </a:rPr>
              <a:t>&lt;div v-else&gt;</a:t>
            </a:r>
          </a:p>
          <a:p>
            <a:pPr marL="0" indent="0">
              <a:buNone/>
            </a:pPr>
            <a:r>
              <a:rPr lang="en-US" dirty="0">
                <a:solidFill>
                  <a:srgbClr val="003399"/>
                </a:solidFill>
              </a:rPr>
              <a:t>Northwest Missouri State University</a:t>
            </a:r>
          </a:p>
          <a:p>
            <a:pPr marL="0" indent="0">
              <a:buNone/>
            </a:pPr>
            <a:r>
              <a:rPr lang="en-US" dirty="0">
                <a:solidFill>
                  <a:srgbClr val="003399"/>
                </a:solidFill>
              </a:rPr>
              <a:t>&lt;/div&gt;</a:t>
            </a:r>
          </a:p>
          <a:p>
            <a:pPr marL="0" indent="0">
              <a:buNone/>
            </a:pPr>
            <a:r>
              <a:rPr lang="en-US" dirty="0">
                <a:solidFill>
                  <a:schemeClr val="accent1">
                    <a:lumMod val="50000"/>
                  </a:schemeClr>
                </a:solidFill>
              </a:rPr>
              <a:t>Note: it  can be chained multiple times.</a:t>
            </a:r>
          </a:p>
          <a:p>
            <a:pPr marL="0" indent="0">
              <a:buNone/>
            </a:pPr>
            <a:endParaRPr lang="en-US" dirty="0" smtClean="0">
              <a:solidFill>
                <a:srgbClr val="003399"/>
              </a:solidFill>
            </a:endParaRPr>
          </a:p>
        </p:txBody>
      </p:sp>
      <p:sp>
        <p:nvSpPr>
          <p:cNvPr id="4" name="Rectangle 3"/>
          <p:cNvSpPr/>
          <p:nvPr/>
        </p:nvSpPr>
        <p:spPr>
          <a:xfrm>
            <a:off x="5752011" y="586416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2480784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517" y="992778"/>
            <a:ext cx="8047309" cy="574765"/>
          </a:xfrm>
        </p:spPr>
        <p:txBody>
          <a:bodyPr>
            <a:noAutofit/>
          </a:bodyPr>
          <a:lstStyle/>
          <a:p>
            <a:pPr lvl="0" defTabSz="914400" eaLnBrk="0" fontAlgn="base" hangingPunct="0">
              <a:spcAft>
                <a:spcPct val="0"/>
              </a:spcAft>
            </a:pPr>
            <a:r>
              <a:rPr lang="en-US" altLang="en-US" sz="3200" b="1" dirty="0">
                <a:solidFill>
                  <a:schemeClr val="bg1"/>
                </a:solidFill>
                <a:latin typeface="Source Sans Pro"/>
              </a:rPr>
              <a:t>Conditional Rendering </a:t>
            </a:r>
            <a:r>
              <a:rPr lang="en-US" altLang="en-US" sz="6000" b="1" dirty="0">
                <a:solidFill>
                  <a:schemeClr val="bg1"/>
                </a:solidFill>
                <a:latin typeface="Source Sans Pro"/>
              </a:rPr>
              <a:t/>
            </a:r>
            <a:br>
              <a:rPr lang="en-US" altLang="en-US" sz="6000" b="1" dirty="0">
                <a:solidFill>
                  <a:schemeClr val="bg1"/>
                </a:solidFill>
                <a:latin typeface="Source Sans Pro"/>
              </a:rPr>
            </a:br>
            <a:r>
              <a:rPr lang="en-US" altLang="en-US" sz="6000" b="1" dirty="0" smtClean="0">
                <a:solidFill>
                  <a:srgbClr val="E96900"/>
                </a:solidFill>
                <a:latin typeface="Roboto Mono"/>
                <a:hlinkClick r:id="rId2" tooltip="v-if vs v-show"/>
              </a:rPr>
              <a:t>v-if</a:t>
            </a:r>
            <a:r>
              <a:rPr lang="en-US" altLang="en-US" sz="1100" b="1" dirty="0">
                <a:solidFill>
                  <a:srgbClr val="2C3E50"/>
                </a:solidFill>
                <a:latin typeface="Source Sans Pro"/>
                <a:hlinkClick r:id="rId2" tooltip="v-if vs v-show"/>
              </a:rPr>
              <a:t> vs </a:t>
            </a:r>
            <a:r>
              <a:rPr lang="en-US" altLang="en-US" sz="6000" b="1" dirty="0">
                <a:solidFill>
                  <a:srgbClr val="E96900"/>
                </a:solidFill>
                <a:latin typeface="Roboto Mono"/>
                <a:hlinkClick r:id="rId2" tooltip="v-if vs v-show"/>
              </a:rPr>
              <a:t>v-show</a:t>
            </a:r>
            <a:endParaRPr lang="en-US" sz="6000" dirty="0"/>
          </a:p>
        </p:txBody>
      </p:sp>
      <p:sp>
        <p:nvSpPr>
          <p:cNvPr id="3" name="Content Placeholder 2"/>
          <p:cNvSpPr>
            <a:spLocks noGrp="1"/>
          </p:cNvSpPr>
          <p:nvPr>
            <p:ph idx="1"/>
          </p:nvPr>
        </p:nvSpPr>
        <p:spPr>
          <a:xfrm>
            <a:off x="1154954" y="2299063"/>
            <a:ext cx="8825659" cy="4349931"/>
          </a:xfrm>
        </p:spPr>
        <p:txBody>
          <a:bodyPr>
            <a:normAutofit/>
          </a:bodyPr>
          <a:lstStyle/>
          <a:p>
            <a:pPr marL="0" indent="0">
              <a:buNone/>
            </a:pPr>
            <a:r>
              <a:rPr lang="en-US" dirty="0">
                <a:solidFill>
                  <a:schemeClr val="accent1">
                    <a:lumMod val="50000"/>
                  </a:schemeClr>
                </a:solidFill>
              </a:rPr>
              <a:t>&lt;h1 v-show=“ok”&gt;HelloWorld&lt;/h1&gt;</a:t>
            </a:r>
          </a:p>
          <a:p>
            <a:pPr marL="0" indent="0">
              <a:buNone/>
            </a:pPr>
            <a:r>
              <a:rPr lang="en-US" dirty="0">
                <a:solidFill>
                  <a:srgbClr val="003399"/>
                </a:solidFill>
              </a:rPr>
              <a:t>V –show does not support </a:t>
            </a:r>
            <a:r>
              <a:rPr lang="en-US" dirty="0">
                <a:solidFill>
                  <a:schemeClr val="accent1">
                    <a:lumMod val="50000"/>
                  </a:schemeClr>
                </a:solidFill>
              </a:rPr>
              <a:t>&lt;template&gt;</a:t>
            </a:r>
            <a:r>
              <a:rPr lang="en-US" dirty="0">
                <a:solidFill>
                  <a:srgbClr val="003399"/>
                </a:solidFill>
              </a:rPr>
              <a:t>element, nor does it work </a:t>
            </a:r>
          </a:p>
          <a:p>
            <a:pPr marL="0" indent="0">
              <a:buNone/>
            </a:pPr>
            <a:r>
              <a:rPr lang="en-US" dirty="0">
                <a:solidFill>
                  <a:srgbClr val="003399"/>
                </a:solidFill>
              </a:rPr>
              <a:t>With </a:t>
            </a:r>
            <a:r>
              <a:rPr lang="en-US" dirty="0">
                <a:solidFill>
                  <a:schemeClr val="accent1">
                    <a:lumMod val="50000"/>
                  </a:schemeClr>
                </a:solidFill>
              </a:rPr>
              <a:t>v-else</a:t>
            </a:r>
            <a:r>
              <a:rPr lang="en-US" dirty="0">
                <a:solidFill>
                  <a:srgbClr val="003399"/>
                </a:solidFill>
              </a:rPr>
              <a:t>.</a:t>
            </a:r>
          </a:p>
          <a:p>
            <a:pPr marL="0" indent="0">
              <a:buNone/>
            </a:pPr>
            <a:endParaRPr lang="en-US" dirty="0"/>
          </a:p>
          <a:p>
            <a:pPr marL="0" indent="0">
              <a:buNone/>
            </a:pPr>
            <a:r>
              <a:rPr lang="en-US" dirty="0">
                <a:solidFill>
                  <a:srgbClr val="C00000"/>
                </a:solidFill>
              </a:rPr>
              <a:t> </a:t>
            </a:r>
            <a:r>
              <a:rPr lang="en-US" sz="4000" dirty="0">
                <a:solidFill>
                  <a:srgbClr val="C00000"/>
                </a:solidFill>
              </a:rPr>
              <a:t>v-if with v-for</a:t>
            </a:r>
          </a:p>
          <a:p>
            <a:pPr marL="0" indent="0">
              <a:buNone/>
            </a:pPr>
            <a:r>
              <a:rPr lang="en-US" dirty="0">
                <a:solidFill>
                  <a:srgbClr val="003399"/>
                </a:solidFill>
              </a:rPr>
              <a:t>When exist together v-for has highest priority than the v-if</a:t>
            </a:r>
            <a:r>
              <a:rPr lang="en-US" dirty="0">
                <a:solidFill>
                  <a:schemeClr val="tx1">
                    <a:lumMod val="95000"/>
                    <a:lumOff val="5000"/>
                  </a:schemeClr>
                </a:solidFill>
              </a:rPr>
              <a:t>.</a:t>
            </a:r>
          </a:p>
        </p:txBody>
      </p:sp>
      <p:sp>
        <p:nvSpPr>
          <p:cNvPr id="4" name="Rectangle 3"/>
          <p:cNvSpPr/>
          <p:nvPr/>
        </p:nvSpPr>
        <p:spPr>
          <a:xfrm>
            <a:off x="5856514" y="572753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1561246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517" y="992778"/>
            <a:ext cx="8047309" cy="574765"/>
          </a:xfrm>
        </p:spPr>
        <p:txBody>
          <a:bodyPr>
            <a:noAutofit/>
          </a:bodyPr>
          <a:lstStyle/>
          <a:p>
            <a:pPr lvl="0" defTabSz="914400" eaLnBrk="0" fontAlgn="base" hangingPunct="0">
              <a:spcAft>
                <a:spcPct val="0"/>
              </a:spcAft>
            </a:pPr>
            <a:r>
              <a:rPr lang="en-US" sz="6000" b="1" dirty="0"/>
              <a:t>List Rendering</a:t>
            </a:r>
            <a:endParaRPr lang="en-US" sz="6000" dirty="0"/>
          </a:p>
        </p:txBody>
      </p:sp>
      <p:sp>
        <p:nvSpPr>
          <p:cNvPr id="3" name="Content Placeholder 2"/>
          <p:cNvSpPr>
            <a:spLocks noGrp="1"/>
          </p:cNvSpPr>
          <p:nvPr>
            <p:ph idx="1"/>
          </p:nvPr>
        </p:nvSpPr>
        <p:spPr>
          <a:xfrm>
            <a:off x="1154954" y="2299063"/>
            <a:ext cx="8825659" cy="4349931"/>
          </a:xfrm>
        </p:spPr>
        <p:txBody>
          <a:bodyPr>
            <a:normAutofit/>
          </a:bodyPr>
          <a:lstStyle/>
          <a:p>
            <a:pPr marL="0" lvl="0" indent="0" defTabSz="914400" eaLnBrk="0" fontAlgn="base" hangingPunct="0">
              <a:spcBef>
                <a:spcPct val="0"/>
              </a:spcBef>
              <a:spcAft>
                <a:spcPct val="0"/>
              </a:spcAft>
              <a:buClrTx/>
              <a:buSzTx/>
              <a:buNone/>
            </a:pPr>
            <a:r>
              <a:rPr lang="en-US" altLang="en-US" dirty="0">
                <a:solidFill>
                  <a:srgbClr val="2973B7"/>
                </a:solidFill>
                <a:latin typeface="Times New Roman" panose="02020603050405020304" pitchFamily="18" charset="0"/>
                <a:cs typeface="Times New Roman" panose="02020603050405020304" pitchFamily="18" charset="0"/>
              </a:rPr>
              <a:t>&lt;ul id=</a:t>
            </a:r>
            <a:r>
              <a:rPr lang="en-US" altLang="en-US" dirty="0">
                <a:solidFill>
                  <a:srgbClr val="42B983"/>
                </a:solidFill>
                <a:latin typeface="Times New Roman" panose="02020603050405020304" pitchFamily="18" charset="0"/>
                <a:cs typeface="Times New Roman" panose="02020603050405020304" pitchFamily="18" charset="0"/>
              </a:rPr>
              <a:t>"example-1"</a:t>
            </a:r>
            <a:r>
              <a:rPr lang="en-US" altLang="en-US" dirty="0">
                <a:solidFill>
                  <a:srgbClr val="2973B7"/>
                </a:solidFill>
                <a:latin typeface="Times New Roman" panose="02020603050405020304" pitchFamily="18" charset="0"/>
                <a:cs typeface="Times New Roman" panose="02020603050405020304" pitchFamily="18" charset="0"/>
              </a:rPr>
              <a:t>&gt;</a:t>
            </a:r>
            <a:r>
              <a:rPr lang="en-US" altLang="en-US" dirty="0">
                <a:solidFill>
                  <a:srgbClr val="525252"/>
                </a:solidFill>
                <a:latin typeface="Times New Roman" panose="02020603050405020304" pitchFamily="18" charset="0"/>
                <a:cs typeface="Times New Roman" panose="02020603050405020304" pitchFamily="18" charset="0"/>
              </a:rPr>
              <a:t/>
            </a:r>
            <a:br>
              <a:rPr lang="en-US" altLang="en-US" dirty="0">
                <a:solidFill>
                  <a:srgbClr val="525252"/>
                </a:solidFill>
                <a:latin typeface="Times New Roman" panose="02020603050405020304" pitchFamily="18" charset="0"/>
                <a:cs typeface="Times New Roman" panose="02020603050405020304" pitchFamily="18" charset="0"/>
              </a:rPr>
            </a:br>
            <a:r>
              <a:rPr lang="en-US" altLang="en-US" dirty="0">
                <a:solidFill>
                  <a:srgbClr val="2973B7"/>
                </a:solidFill>
                <a:latin typeface="Times New Roman" panose="02020603050405020304" pitchFamily="18" charset="0"/>
                <a:cs typeface="Times New Roman" panose="02020603050405020304" pitchFamily="18" charset="0"/>
              </a:rPr>
              <a:t>&lt;li v-for=</a:t>
            </a:r>
            <a:r>
              <a:rPr lang="en-US" altLang="en-US" dirty="0">
                <a:solidFill>
                  <a:srgbClr val="42B983"/>
                </a:solidFill>
                <a:latin typeface="Times New Roman" panose="02020603050405020304" pitchFamily="18" charset="0"/>
                <a:cs typeface="Times New Roman" panose="02020603050405020304" pitchFamily="18" charset="0"/>
              </a:rPr>
              <a:t>"item in items"</a:t>
            </a:r>
            <a:r>
              <a:rPr lang="en-US" altLang="en-US" dirty="0">
                <a:solidFill>
                  <a:srgbClr val="2973B7"/>
                </a:solidFill>
                <a:latin typeface="Times New Roman" panose="02020603050405020304" pitchFamily="18" charset="0"/>
                <a:cs typeface="Times New Roman" panose="02020603050405020304" pitchFamily="18" charset="0"/>
              </a:rPr>
              <a:t>&gt;</a:t>
            </a:r>
            <a:r>
              <a:rPr lang="en-US" altLang="en-US" dirty="0">
                <a:solidFill>
                  <a:srgbClr val="525252"/>
                </a:solidFill>
                <a:latin typeface="Times New Roman" panose="02020603050405020304" pitchFamily="18" charset="0"/>
                <a:cs typeface="Times New Roman" panose="02020603050405020304" pitchFamily="18" charset="0"/>
              </a:rPr>
              <a:t/>
            </a:r>
            <a:br>
              <a:rPr lang="en-US" altLang="en-US" dirty="0">
                <a:solidFill>
                  <a:srgbClr val="525252"/>
                </a:solidFill>
                <a:latin typeface="Times New Roman" panose="02020603050405020304" pitchFamily="18" charset="0"/>
                <a:cs typeface="Times New Roman" panose="02020603050405020304" pitchFamily="18" charset="0"/>
              </a:rPr>
            </a:br>
            <a:r>
              <a:rPr lang="en-US" altLang="en-US" dirty="0">
                <a:solidFill>
                  <a:srgbClr val="525252"/>
                </a:solidFill>
                <a:latin typeface="Times New Roman" panose="02020603050405020304" pitchFamily="18" charset="0"/>
                <a:cs typeface="Times New Roman" panose="02020603050405020304" pitchFamily="18" charset="0"/>
              </a:rPr>
              <a:t>{{ item.message }}</a:t>
            </a:r>
            <a:br>
              <a:rPr lang="en-US" altLang="en-US" dirty="0">
                <a:solidFill>
                  <a:srgbClr val="525252"/>
                </a:solidFill>
                <a:latin typeface="Times New Roman" panose="02020603050405020304" pitchFamily="18" charset="0"/>
                <a:cs typeface="Times New Roman" panose="02020603050405020304" pitchFamily="18" charset="0"/>
              </a:rPr>
            </a:br>
            <a:r>
              <a:rPr lang="en-US" altLang="en-US" dirty="0">
                <a:solidFill>
                  <a:srgbClr val="2973B7"/>
                </a:solidFill>
                <a:latin typeface="Times New Roman" panose="02020603050405020304" pitchFamily="18" charset="0"/>
                <a:cs typeface="Times New Roman" panose="02020603050405020304" pitchFamily="18" charset="0"/>
              </a:rPr>
              <a:t>&lt;/li&gt;</a:t>
            </a:r>
            <a:r>
              <a:rPr lang="en-US" altLang="en-US" dirty="0">
                <a:solidFill>
                  <a:srgbClr val="525252"/>
                </a:solidFill>
                <a:latin typeface="Times New Roman" panose="02020603050405020304" pitchFamily="18" charset="0"/>
                <a:cs typeface="Times New Roman" panose="02020603050405020304" pitchFamily="18" charset="0"/>
              </a:rPr>
              <a:t/>
            </a:r>
            <a:br>
              <a:rPr lang="en-US" altLang="en-US" dirty="0">
                <a:solidFill>
                  <a:srgbClr val="525252"/>
                </a:solidFill>
                <a:latin typeface="Times New Roman" panose="02020603050405020304" pitchFamily="18" charset="0"/>
                <a:cs typeface="Times New Roman" panose="02020603050405020304" pitchFamily="18" charset="0"/>
              </a:rPr>
            </a:br>
            <a:r>
              <a:rPr lang="en-US" altLang="en-US" dirty="0">
                <a:solidFill>
                  <a:srgbClr val="2973B7"/>
                </a:solidFill>
                <a:latin typeface="Times New Roman" panose="02020603050405020304" pitchFamily="18" charset="0"/>
                <a:cs typeface="Times New Roman" panose="02020603050405020304" pitchFamily="18" charset="0"/>
              </a:rPr>
              <a:t>&lt;/ul&gt;</a:t>
            </a:r>
            <a:r>
              <a:rPr lang="en-US" altLang="en-US" dirty="0">
                <a:solidFill>
                  <a:schemeClr val="tx1"/>
                </a:solidFill>
                <a:latin typeface="Times New Roman" panose="02020603050405020304" pitchFamily="18" charset="0"/>
                <a:cs typeface="Times New Roman" panose="02020603050405020304" pitchFamily="18" charset="0"/>
              </a:rPr>
              <a:t> </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Var eample1 = new Vue({</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e1: ‘#example-1’,</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Data:{</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Items:[</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a:t>
            </a:r>
            <a:r>
              <a:rPr lang="en-US" altLang="en-US" dirty="0" err="1">
                <a:solidFill>
                  <a:schemeClr val="accent2">
                    <a:lumMod val="50000"/>
                  </a:schemeClr>
                </a:solidFill>
                <a:latin typeface="Times New Roman" panose="02020603050405020304" pitchFamily="18" charset="0"/>
                <a:cs typeface="Times New Roman" panose="02020603050405020304" pitchFamily="18" charset="0"/>
              </a:rPr>
              <a:t>message:’Hii</a:t>
            </a:r>
            <a:r>
              <a:rPr lang="en-US" altLang="en-US" dirty="0">
                <a:solidFill>
                  <a:schemeClr val="accent2">
                    <a:lumMod val="50000"/>
                  </a:schemeClr>
                </a:solidFill>
                <a:latin typeface="Times New Roman" panose="02020603050405020304" pitchFamily="18" charset="0"/>
                <a:cs typeface="Times New Roman" panose="02020603050405020304" pitchFamily="18" charset="0"/>
              </a:rPr>
              <a:t>’ },</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{message:’hello’},</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a:t>
            </a:r>
          </a:p>
          <a:p>
            <a:pPr marL="0" lvl="0" indent="0" defTabSz="914400" eaLnBrk="0" fontAlgn="base" hangingPunct="0">
              <a:spcBef>
                <a:spcPct val="0"/>
              </a:spcBef>
              <a:spcAft>
                <a:spcPct val="0"/>
              </a:spcAft>
              <a:buClrTx/>
              <a:buSzTx/>
              <a:buNone/>
            </a:pPr>
            <a:r>
              <a:rPr lang="en-US" altLang="en-US" dirty="0">
                <a:solidFill>
                  <a:schemeClr val="accent2">
                    <a:lumMod val="50000"/>
                  </a:schemeClr>
                </a:solidFill>
                <a:latin typeface="Times New Roman" panose="02020603050405020304" pitchFamily="18" charset="0"/>
                <a:cs typeface="Times New Roman" panose="02020603050405020304" pitchFamily="18" charset="0"/>
              </a:rPr>
              <a: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5725886" y="586416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Mallikarjuna</a:t>
            </a:r>
            <a:endParaRPr lang="en-US" dirty="0">
              <a:solidFill>
                <a:srgbClr val="204162"/>
              </a:solidFill>
            </a:endParaRPr>
          </a:p>
        </p:txBody>
      </p:sp>
    </p:spTree>
    <p:extLst>
      <p:ext uri="{BB962C8B-B14F-4D97-AF65-F5344CB8AC3E}">
        <p14:creationId xmlns:p14="http://schemas.microsoft.com/office/powerpoint/2010/main" val="3251128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10871" y="2495090"/>
            <a:ext cx="8169742" cy="4154984"/>
          </a:xfrm>
          <a:prstGeom prst="rect">
            <a:avLst/>
          </a:prstGeom>
        </p:spPr>
        <p:txBody>
          <a:bodyPr wrap="square">
            <a:spAutoFit/>
          </a:bodyPr>
          <a:lstStyle/>
          <a:p>
            <a:r>
              <a:rPr lang="en-US" sz="2400" dirty="0"/>
              <a:t>WHAT IS EVENT HANDLERS?</a:t>
            </a:r>
          </a:p>
          <a:p>
            <a:pPr marL="342900" indent="-342900">
              <a:buFont typeface="Arial" panose="020B0604020202020204" pitchFamily="34" charset="0"/>
              <a:buChar char="•"/>
            </a:pPr>
            <a:r>
              <a:rPr lang="en-US" sz="2400" dirty="0"/>
              <a:t>An </a:t>
            </a:r>
            <a:r>
              <a:rPr lang="en-US" sz="2400" b="1" dirty="0"/>
              <a:t>event handler</a:t>
            </a:r>
            <a:r>
              <a:rPr lang="en-US" sz="2400" dirty="0"/>
              <a:t> typically is a software routine that processes actions such as </a:t>
            </a:r>
            <a:r>
              <a:rPr lang="en-US" sz="2400" b="1" u="sng" dirty="0"/>
              <a:t>keystrokes</a:t>
            </a:r>
            <a:r>
              <a:rPr lang="en-US" sz="2400" dirty="0"/>
              <a:t> and </a:t>
            </a:r>
            <a:r>
              <a:rPr lang="en-US" sz="2400" b="1" u="sng" dirty="0"/>
              <a:t>mouse</a:t>
            </a:r>
            <a:r>
              <a:rPr lang="en-US" sz="2400" b="1" u="sng" dirty="0">
                <a:solidFill>
                  <a:schemeClr val="accent1">
                    <a:lumMod val="20000"/>
                    <a:lumOff val="80000"/>
                  </a:schemeClr>
                </a:solidFill>
              </a:rPr>
              <a:t> </a:t>
            </a:r>
            <a:r>
              <a:rPr lang="en-US" sz="2400" b="1" u="sng" dirty="0"/>
              <a:t>movements</a:t>
            </a:r>
            <a:r>
              <a:rPr lang="en-US" sz="2400" dirty="0"/>
              <a:t>. With Web sites, </a:t>
            </a:r>
            <a:r>
              <a:rPr lang="en-US" sz="2400" b="1" dirty="0"/>
              <a:t>event handlers</a:t>
            </a:r>
            <a:r>
              <a:rPr lang="en-US" sz="2400" dirty="0"/>
              <a:t> make Web content dynamic. JavaScript is a common method of scripting </a:t>
            </a:r>
            <a:r>
              <a:rPr lang="en-US" sz="2400" b="1" dirty="0"/>
              <a:t>event handlers</a:t>
            </a:r>
            <a:r>
              <a:rPr lang="en-US" sz="2400" dirty="0"/>
              <a:t> for Web content</a:t>
            </a:r>
          </a:p>
          <a:p>
            <a:pPr marL="342900" indent="-342900">
              <a:buFont typeface="Arial" panose="020B0604020202020204" pitchFamily="34" charset="0"/>
              <a:buChar char="•"/>
            </a:pPr>
            <a:r>
              <a:rPr lang="en-US" sz="2400" dirty="0"/>
              <a:t>LISTENING TO EVENTS</a:t>
            </a:r>
          </a:p>
          <a:p>
            <a:pPr marL="342900" indent="-342900">
              <a:buFont typeface="Arial" panose="020B0604020202020204" pitchFamily="34" charset="0"/>
              <a:buChar char="•"/>
            </a:pPr>
            <a:r>
              <a:rPr lang="en-US" sz="2400" dirty="0"/>
              <a:t>METHODS EVENT HANDLERS</a:t>
            </a:r>
          </a:p>
          <a:p>
            <a:pPr marL="342900" indent="-342900">
              <a:buFont typeface="Arial" panose="020B0604020202020204" pitchFamily="34" charset="0"/>
              <a:buChar char="•"/>
            </a:pPr>
            <a:r>
              <a:rPr lang="en-US" sz="2400" dirty="0"/>
              <a:t>EVENT MODIFIERS</a:t>
            </a:r>
          </a:p>
          <a:p>
            <a:pPr marL="342900" indent="-342900">
              <a:buFont typeface="Arial" panose="020B0604020202020204" pitchFamily="34" charset="0"/>
              <a:buChar char="•"/>
            </a:pPr>
            <a:r>
              <a:rPr lang="en-US" sz="2400" dirty="0"/>
              <a:t>KEY MODIFIERS</a:t>
            </a:r>
          </a:p>
        </p:txBody>
      </p:sp>
      <p:sp>
        <p:nvSpPr>
          <p:cNvPr id="6" name="Title 1"/>
          <p:cNvSpPr>
            <a:spLocks noGrp="1"/>
          </p:cNvSpPr>
          <p:nvPr>
            <p:ph type="title"/>
          </p:nvPr>
        </p:nvSpPr>
        <p:spPr/>
        <p:txBody>
          <a:bodyPr/>
          <a:lstStyle/>
          <a:p>
            <a:r>
              <a:rPr lang="en-US" sz="6000" dirty="0" smtClean="0"/>
              <a:t>Event Handlers</a:t>
            </a:r>
            <a:endParaRPr lang="en-US" sz="6000" dirty="0"/>
          </a:p>
        </p:txBody>
      </p:sp>
      <p:sp>
        <p:nvSpPr>
          <p:cNvPr id="2" name="Rectangle 1"/>
          <p:cNvSpPr/>
          <p:nvPr/>
        </p:nvSpPr>
        <p:spPr>
          <a:xfrm>
            <a:off x="5567783" y="586524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smtClean="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1927682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36469" y="1232654"/>
            <a:ext cx="8934994" cy="707886"/>
          </a:xfrm>
          <a:prstGeom prst="rect">
            <a:avLst/>
          </a:prstGeom>
        </p:spPr>
        <p:txBody>
          <a:bodyPr wrap="square">
            <a:spAutoFit/>
          </a:bodyPr>
          <a:lstStyle/>
          <a:p>
            <a:r>
              <a:rPr lang="en-US" sz="4000" dirty="0">
                <a:solidFill>
                  <a:schemeClr val="bg1"/>
                </a:solidFill>
              </a:rPr>
              <a:t>LISTENING TO EVENTS</a:t>
            </a:r>
          </a:p>
        </p:txBody>
      </p:sp>
      <p:sp>
        <p:nvSpPr>
          <p:cNvPr id="14" name="Rectangle 13"/>
          <p:cNvSpPr/>
          <p:nvPr/>
        </p:nvSpPr>
        <p:spPr>
          <a:xfrm>
            <a:off x="1136469" y="2160304"/>
            <a:ext cx="8908869" cy="954107"/>
          </a:xfrm>
          <a:prstGeom prst="rect">
            <a:avLst/>
          </a:prstGeom>
        </p:spPr>
        <p:txBody>
          <a:bodyPr wrap="square">
            <a:spAutoFit/>
          </a:bodyPr>
          <a:lstStyle/>
          <a:p>
            <a:r>
              <a:rPr lang="en-US" dirty="0">
                <a:solidFill>
                  <a:schemeClr val="bg1"/>
                </a:solidFill>
              </a:rPr>
              <a:t>We can use the  </a:t>
            </a:r>
            <a:r>
              <a:rPr lang="en-US" sz="2000" b="1" u="sng" dirty="0">
                <a:solidFill>
                  <a:schemeClr val="bg1"/>
                </a:solidFill>
              </a:rPr>
              <a:t>V-ON</a:t>
            </a:r>
            <a:r>
              <a:rPr lang="en-US" dirty="0">
                <a:solidFill>
                  <a:schemeClr val="bg1"/>
                </a:solidFill>
              </a:rPr>
              <a:t>   directive to listen to DOM events and run some JavaScript when they’re triggered.</a:t>
            </a:r>
          </a:p>
          <a:p>
            <a:r>
              <a:rPr lang="en-US" dirty="0">
                <a:solidFill>
                  <a:schemeClr val="bg1"/>
                </a:solidFill>
              </a:rPr>
              <a:t>For example:</a:t>
            </a:r>
          </a:p>
        </p:txBody>
      </p:sp>
      <p:pic>
        <p:nvPicPr>
          <p:cNvPr id="15" name="Picture 14"/>
          <p:cNvPicPr>
            <a:picLocks noChangeAspect="1"/>
          </p:cNvPicPr>
          <p:nvPr/>
        </p:nvPicPr>
        <p:blipFill>
          <a:blip r:embed="rId2"/>
          <a:stretch>
            <a:fillRect/>
          </a:stretch>
        </p:blipFill>
        <p:spPr>
          <a:xfrm>
            <a:off x="2022908" y="2873374"/>
            <a:ext cx="8825658" cy="3491139"/>
          </a:xfrm>
          <a:prstGeom prst="rect">
            <a:avLst/>
          </a:prstGeom>
        </p:spPr>
      </p:pic>
      <p:sp>
        <p:nvSpPr>
          <p:cNvPr id="2" name="Rectangle 1"/>
          <p:cNvSpPr/>
          <p:nvPr/>
        </p:nvSpPr>
        <p:spPr>
          <a:xfrm>
            <a:off x="4393474" y="5453213"/>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1183636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06416" y="532949"/>
            <a:ext cx="5724525" cy="1419225"/>
          </a:xfrm>
          <a:prstGeom prst="rect">
            <a:avLst/>
          </a:prstGeom>
        </p:spPr>
      </p:pic>
      <p:pic>
        <p:nvPicPr>
          <p:cNvPr id="17" name="Picture 16"/>
          <p:cNvPicPr>
            <a:picLocks noChangeAspect="1"/>
          </p:cNvPicPr>
          <p:nvPr/>
        </p:nvPicPr>
        <p:blipFill>
          <a:blip r:embed="rId3"/>
          <a:stretch>
            <a:fillRect/>
          </a:stretch>
        </p:blipFill>
        <p:spPr>
          <a:xfrm>
            <a:off x="790513" y="1204462"/>
            <a:ext cx="5791200" cy="1495425"/>
          </a:xfrm>
          <a:prstGeom prst="rect">
            <a:avLst/>
          </a:prstGeom>
        </p:spPr>
      </p:pic>
      <p:pic>
        <p:nvPicPr>
          <p:cNvPr id="18" name="Picture 17"/>
          <p:cNvPicPr>
            <a:picLocks noChangeAspect="1"/>
          </p:cNvPicPr>
          <p:nvPr/>
        </p:nvPicPr>
        <p:blipFill>
          <a:blip r:embed="rId4"/>
          <a:stretch>
            <a:fillRect/>
          </a:stretch>
        </p:blipFill>
        <p:spPr>
          <a:xfrm>
            <a:off x="1031760" y="1773457"/>
            <a:ext cx="5734050" cy="1400175"/>
          </a:xfrm>
          <a:prstGeom prst="rect">
            <a:avLst/>
          </a:prstGeom>
        </p:spPr>
      </p:pic>
      <p:pic>
        <p:nvPicPr>
          <p:cNvPr id="19" name="Picture 18"/>
          <p:cNvPicPr>
            <a:picLocks noChangeAspect="1"/>
          </p:cNvPicPr>
          <p:nvPr/>
        </p:nvPicPr>
        <p:blipFill>
          <a:blip r:embed="rId5"/>
          <a:stretch>
            <a:fillRect/>
          </a:stretch>
        </p:blipFill>
        <p:spPr>
          <a:xfrm>
            <a:off x="1371379" y="2308398"/>
            <a:ext cx="5753100" cy="1428750"/>
          </a:xfrm>
          <a:prstGeom prst="rect">
            <a:avLst/>
          </a:prstGeom>
        </p:spPr>
      </p:pic>
      <p:pic>
        <p:nvPicPr>
          <p:cNvPr id="20" name="Picture 19"/>
          <p:cNvPicPr>
            <a:picLocks noChangeAspect="1"/>
          </p:cNvPicPr>
          <p:nvPr/>
        </p:nvPicPr>
        <p:blipFill>
          <a:blip r:embed="rId6"/>
          <a:stretch>
            <a:fillRect/>
          </a:stretch>
        </p:blipFill>
        <p:spPr>
          <a:xfrm>
            <a:off x="1701894" y="2770312"/>
            <a:ext cx="5762625" cy="1485900"/>
          </a:xfrm>
          <a:prstGeom prst="rect">
            <a:avLst/>
          </a:prstGeom>
        </p:spPr>
      </p:pic>
      <p:pic>
        <p:nvPicPr>
          <p:cNvPr id="21" name="Picture 20"/>
          <p:cNvPicPr>
            <a:picLocks noChangeAspect="1"/>
          </p:cNvPicPr>
          <p:nvPr/>
        </p:nvPicPr>
        <p:blipFill>
          <a:blip r:embed="rId7"/>
          <a:stretch>
            <a:fillRect/>
          </a:stretch>
        </p:blipFill>
        <p:spPr>
          <a:xfrm>
            <a:off x="2043616" y="3250776"/>
            <a:ext cx="5762625" cy="1638300"/>
          </a:xfrm>
          <a:prstGeom prst="rect">
            <a:avLst/>
          </a:prstGeom>
        </p:spPr>
      </p:pic>
      <p:pic>
        <p:nvPicPr>
          <p:cNvPr id="22" name="Picture 21"/>
          <p:cNvPicPr>
            <a:picLocks noChangeAspect="1"/>
          </p:cNvPicPr>
          <p:nvPr/>
        </p:nvPicPr>
        <p:blipFill>
          <a:blip r:embed="rId8"/>
          <a:stretch>
            <a:fillRect/>
          </a:stretch>
        </p:blipFill>
        <p:spPr>
          <a:xfrm>
            <a:off x="2375813" y="4003251"/>
            <a:ext cx="5772150" cy="1466850"/>
          </a:xfrm>
          <a:prstGeom prst="rect">
            <a:avLst/>
          </a:prstGeom>
        </p:spPr>
      </p:pic>
      <p:pic>
        <p:nvPicPr>
          <p:cNvPr id="23" name="Picture 22"/>
          <p:cNvPicPr>
            <a:picLocks noChangeAspect="1"/>
          </p:cNvPicPr>
          <p:nvPr/>
        </p:nvPicPr>
        <p:blipFill>
          <a:blip r:embed="rId9"/>
          <a:stretch>
            <a:fillRect/>
          </a:stretch>
        </p:blipFill>
        <p:spPr>
          <a:xfrm>
            <a:off x="2568286" y="4285346"/>
            <a:ext cx="5753100" cy="1485900"/>
          </a:xfrm>
          <a:prstGeom prst="rect">
            <a:avLst/>
          </a:prstGeom>
        </p:spPr>
      </p:pic>
      <p:sp>
        <p:nvSpPr>
          <p:cNvPr id="2" name="Rectangle 1"/>
          <p:cNvSpPr/>
          <p:nvPr/>
        </p:nvSpPr>
        <p:spPr>
          <a:xfrm>
            <a:off x="5099963" y="5171171"/>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31388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99"/>
                                          </p:stCondLst>
                                        </p:cTn>
                                        <p:tgtEl>
                                          <p:spTgt spid="1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999"/>
                                          </p:stCondLst>
                                        </p:cTn>
                                        <p:tgtEl>
                                          <p:spTgt spid="1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50"/>
                                  </p:stCondLst>
                                  <p:childTnLst>
                                    <p:set>
                                      <p:cBhvr>
                                        <p:cTn id="12" dur="1" fill="hold">
                                          <p:stCondLst>
                                            <p:cond delay="749"/>
                                          </p:stCondLst>
                                        </p:cTn>
                                        <p:tgtEl>
                                          <p:spTgt spid="1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500"/>
                                  </p:stCondLst>
                                  <p:childTnLst>
                                    <p:set>
                                      <p:cBhvr>
                                        <p:cTn id="15" dur="1" fill="hold">
                                          <p:stCondLst>
                                            <p:cond delay="999"/>
                                          </p:stCondLst>
                                        </p:cTn>
                                        <p:tgtEl>
                                          <p:spTgt spid="20"/>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0"/>
                                  </p:stCondLst>
                                  <p:childTnLst>
                                    <p:set>
                                      <p:cBhvr>
                                        <p:cTn id="18" dur="1" fill="hold">
                                          <p:stCondLst>
                                            <p:cond delay="249"/>
                                          </p:stCondLst>
                                        </p:cTn>
                                        <p:tgtEl>
                                          <p:spTgt spid="21"/>
                                        </p:tgtEl>
                                        <p:attrNameLst>
                                          <p:attrName>style.visibility</p:attrName>
                                        </p:attrNameLst>
                                      </p:cBhvr>
                                      <p:to>
                                        <p:strVal val="visible"/>
                                      </p:to>
                                    </p:set>
                                  </p:childTnLst>
                                </p:cTn>
                              </p:par>
                            </p:childTnLst>
                          </p:cTn>
                        </p:par>
                        <p:par>
                          <p:cTn id="19" fill="hold">
                            <p:stCondLst>
                              <p:cond delay="4750"/>
                            </p:stCondLst>
                            <p:childTnLst>
                              <p:par>
                                <p:cTn id="20" presetID="1" presetClass="entr" presetSubtype="0" fill="hold" nodeType="afterEffect">
                                  <p:stCondLst>
                                    <p:cond delay="250"/>
                                  </p:stCondLst>
                                  <p:childTnLst>
                                    <p:set>
                                      <p:cBhvr>
                                        <p:cTn id="21" dur="1" fill="hold">
                                          <p:stCondLst>
                                            <p:cond delay="499"/>
                                          </p:stCondLst>
                                        </p:cTn>
                                        <p:tgtEl>
                                          <p:spTgt spid="22"/>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250"/>
                                  </p:stCondLst>
                                  <p:childTnLst>
                                    <p:set>
                                      <p:cBhvr>
                                        <p:cTn id="24"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150723" y="366329"/>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      </a:t>
            </a:r>
            <a:r>
              <a:rPr lang="en-US" sz="4800" dirty="0" smtClean="0"/>
              <a:t>METHOD EVENT HANDLERS</a:t>
            </a:r>
            <a:endParaRPr lang="en-US" sz="4800" dirty="0"/>
          </a:p>
        </p:txBody>
      </p:sp>
      <p:sp>
        <p:nvSpPr>
          <p:cNvPr id="24" name="Content Placeholder 2"/>
          <p:cNvSpPr txBox="1">
            <a:spLocks/>
          </p:cNvSpPr>
          <p:nvPr/>
        </p:nvSpPr>
        <p:spPr>
          <a:xfrm>
            <a:off x="888264" y="1627393"/>
            <a:ext cx="10489485" cy="491836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tx2">
                    <a:lumMod val="40000"/>
                    <a:lumOff val="6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1600" dirty="0" smtClean="0">
                <a:solidFill>
                  <a:schemeClr val="bg1"/>
                </a:solidFill>
              </a:rPr>
              <a:t>The logic for many event handlers will be more complex though, so keeping your JavaScript in the value of the  </a:t>
            </a:r>
            <a:r>
              <a:rPr lang="en-US" sz="1600" b="1" dirty="0" smtClean="0">
                <a:solidFill>
                  <a:schemeClr val="bg1"/>
                </a:solidFill>
              </a:rPr>
              <a:t>v-on</a:t>
            </a:r>
            <a:r>
              <a:rPr lang="en-US" sz="1600" dirty="0" smtClean="0">
                <a:solidFill>
                  <a:schemeClr val="bg1"/>
                </a:solidFill>
              </a:rPr>
              <a:t> attribute isn’t feasible. That’s why </a:t>
            </a:r>
            <a:r>
              <a:rPr lang="en-US" sz="1600" b="1" dirty="0" smtClean="0">
                <a:solidFill>
                  <a:schemeClr val="bg1"/>
                </a:solidFill>
              </a:rPr>
              <a:t>v-on</a:t>
            </a:r>
            <a:r>
              <a:rPr lang="en-US" sz="1600" dirty="0" smtClean="0">
                <a:solidFill>
                  <a:schemeClr val="bg1"/>
                </a:solidFill>
              </a:rPr>
              <a:t> can also accept the name of a method you’d like to call.</a:t>
            </a:r>
            <a:endParaRPr lang="en-US" sz="1600" dirty="0">
              <a:solidFill>
                <a:schemeClr val="bg1"/>
              </a:solidFill>
            </a:endParaRPr>
          </a:p>
        </p:txBody>
      </p:sp>
      <p:pic>
        <p:nvPicPr>
          <p:cNvPr id="25" name="Picture 24"/>
          <p:cNvPicPr>
            <a:picLocks noChangeAspect="1"/>
          </p:cNvPicPr>
          <p:nvPr/>
        </p:nvPicPr>
        <p:blipFill>
          <a:blip r:embed="rId2"/>
          <a:stretch>
            <a:fillRect/>
          </a:stretch>
        </p:blipFill>
        <p:spPr>
          <a:xfrm>
            <a:off x="3978272" y="2654211"/>
            <a:ext cx="7752174" cy="3746589"/>
          </a:xfrm>
          <a:prstGeom prst="rect">
            <a:avLst/>
          </a:prstGeom>
        </p:spPr>
      </p:pic>
      <p:sp>
        <p:nvSpPr>
          <p:cNvPr id="2" name="Rectangle 1"/>
          <p:cNvSpPr/>
          <p:nvPr/>
        </p:nvSpPr>
        <p:spPr>
          <a:xfrm>
            <a:off x="5281749" y="5615970"/>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3779180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1154954" y="2969260"/>
            <a:ext cx="10235857" cy="3416300"/>
          </a:xfrm>
        </p:spPr>
        <p:txBody>
          <a:bodyPr>
            <a:normAutofit/>
          </a:bodyPr>
          <a:lstStyle/>
          <a:p>
            <a:r>
              <a:rPr lang="en-US" dirty="0">
                <a:solidFill>
                  <a:srgbClr val="204162"/>
                </a:solidFill>
              </a:rPr>
              <a:t>Vue (pronounced /vjuː/, like </a:t>
            </a:r>
            <a:r>
              <a:rPr lang="en-US" b="1" dirty="0">
                <a:solidFill>
                  <a:srgbClr val="204162"/>
                </a:solidFill>
              </a:rPr>
              <a:t>view</a:t>
            </a:r>
            <a:r>
              <a:rPr lang="en-US" dirty="0">
                <a:solidFill>
                  <a:srgbClr val="204162"/>
                </a:solidFill>
              </a:rPr>
              <a:t>) is a </a:t>
            </a:r>
            <a:r>
              <a:rPr lang="en-US" b="1" dirty="0">
                <a:solidFill>
                  <a:srgbClr val="204162"/>
                </a:solidFill>
              </a:rPr>
              <a:t>progressive framework</a:t>
            </a:r>
            <a:r>
              <a:rPr lang="en-US" dirty="0">
                <a:solidFill>
                  <a:srgbClr val="204162"/>
                </a:solidFill>
              </a:rPr>
              <a:t> for building user </a:t>
            </a:r>
            <a:r>
              <a:rPr lang="en-US" dirty="0" smtClean="0">
                <a:solidFill>
                  <a:srgbClr val="204162"/>
                </a:solidFill>
              </a:rPr>
              <a:t>interfaces.</a:t>
            </a:r>
          </a:p>
          <a:p>
            <a:r>
              <a:rPr lang="en-US" dirty="0">
                <a:solidFill>
                  <a:srgbClr val="204162"/>
                </a:solidFill>
              </a:rPr>
              <a:t> The core library is focused on the view layer only, and is easy to pick up and integrate with other libraries or existing projects</a:t>
            </a:r>
            <a:r>
              <a:rPr lang="en-US" dirty="0" smtClean="0">
                <a:solidFill>
                  <a:srgbClr val="204162"/>
                </a:solidFill>
              </a:rPr>
              <a:t>.</a:t>
            </a:r>
          </a:p>
          <a:p>
            <a:r>
              <a:rPr lang="en-US" dirty="0" smtClean="0">
                <a:solidFill>
                  <a:srgbClr val="204162"/>
                </a:solidFill>
              </a:rPr>
              <a:t>Vue </a:t>
            </a:r>
            <a:r>
              <a:rPr lang="en-US" dirty="0">
                <a:solidFill>
                  <a:srgbClr val="204162"/>
                </a:solidFill>
              </a:rPr>
              <a:t>is also perfectly capable of powering sophisticated Single-Page Applications when used in combination with </a:t>
            </a:r>
            <a:r>
              <a:rPr lang="en-US" dirty="0" smtClean="0">
                <a:solidFill>
                  <a:srgbClr val="204162"/>
                </a:solidFill>
              </a:rPr>
              <a:t>modern tooling and supporting libraries.</a:t>
            </a:r>
          </a:p>
          <a:p>
            <a:r>
              <a:rPr lang="en-US" dirty="0">
                <a:solidFill>
                  <a:srgbClr val="204162"/>
                </a:solidFill>
              </a:rPr>
              <a:t>Vue’s design was partly inspired by MVVM pattern.</a:t>
            </a:r>
          </a:p>
          <a:p>
            <a:pPr marL="0" indent="0">
              <a:buNone/>
            </a:pPr>
            <a:endParaRPr lang="en-US" dirty="0">
              <a:solidFill>
                <a:srgbClr val="204162"/>
              </a:solidFill>
            </a:endParaRPr>
          </a:p>
        </p:txBody>
      </p:sp>
      <p:sp>
        <p:nvSpPr>
          <p:cNvPr id="4" name="TextBox 3"/>
          <p:cNvSpPr txBox="1"/>
          <p:nvPr/>
        </p:nvSpPr>
        <p:spPr>
          <a:xfrm>
            <a:off x="7694022" y="5852158"/>
            <a:ext cx="3866606" cy="784830"/>
          </a:xfrm>
          <a:prstGeom prst="rect">
            <a:avLst/>
          </a:prstGeom>
          <a:noFill/>
        </p:spPr>
        <p:txBody>
          <a:bodyPr wrap="square" rtlCol="0">
            <a:spAutoFit/>
          </a:bodyPr>
          <a:lstStyle/>
          <a:p>
            <a:pPr algn="r"/>
            <a:r>
              <a:rPr lang="en-US" dirty="0" smtClean="0">
                <a:solidFill>
                  <a:srgbClr val="204162"/>
                </a:solidFill>
              </a:rPr>
              <a:t>Presented by</a:t>
            </a:r>
          </a:p>
          <a:p>
            <a:pPr algn="r"/>
            <a:endParaRPr lang="en-US" sz="900" dirty="0" smtClean="0">
              <a:solidFill>
                <a:srgbClr val="204162"/>
              </a:solidFill>
            </a:endParaRPr>
          </a:p>
          <a:p>
            <a:pPr algn="r"/>
            <a:r>
              <a:rPr lang="en-US" dirty="0" smtClean="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2858860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117977" y="647452"/>
            <a:ext cx="8418189" cy="1719696"/>
          </a:xfrm>
          <a:prstGeom prst="rect">
            <a:avLst/>
          </a:prstGeom>
        </p:spPr>
      </p:pic>
      <p:pic>
        <p:nvPicPr>
          <p:cNvPr id="11" name="Picture 10"/>
          <p:cNvPicPr>
            <a:picLocks noChangeAspect="1"/>
          </p:cNvPicPr>
          <p:nvPr/>
        </p:nvPicPr>
        <p:blipFill rotWithShape="1">
          <a:blip r:embed="rId3"/>
          <a:srcRect l="2479" r="1194" b="2754"/>
          <a:stretch/>
        </p:blipFill>
        <p:spPr>
          <a:xfrm>
            <a:off x="1357745" y="2776537"/>
            <a:ext cx="7938655" cy="1878590"/>
          </a:xfrm>
          <a:prstGeom prst="rect">
            <a:avLst/>
          </a:prstGeom>
        </p:spPr>
      </p:pic>
      <p:sp>
        <p:nvSpPr>
          <p:cNvPr id="2" name="Rectangle 1"/>
          <p:cNvSpPr/>
          <p:nvPr/>
        </p:nvSpPr>
        <p:spPr>
          <a:xfrm>
            <a:off x="4915989" y="5309523"/>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291276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
                                        <p:tgtEl>
                                          <p:spTgt spid="10"/>
                                        </p:tgtEl>
                                      </p:cBhvr>
                                    </p:animEffect>
                                    <p:set>
                                      <p:cBhvr>
                                        <p:cTn id="7" dur="1" fill="hold">
                                          <p:stCondLst>
                                            <p:cond delay="9"/>
                                          </p:stCondLst>
                                        </p:cTn>
                                        <p:tgtEl>
                                          <p:spTgt spid="10"/>
                                        </p:tgtEl>
                                        <p:attrNameLst>
                                          <p:attrName>style.visibility</p:attrName>
                                        </p:attrNameLst>
                                      </p:cBhvr>
                                      <p:to>
                                        <p:strVal val="hidden"/>
                                      </p:to>
                                    </p:set>
                                  </p:childTnLst>
                                </p:cTn>
                              </p:par>
                            </p:childTnLst>
                          </p:cTn>
                        </p:par>
                        <p:par>
                          <p:cTn id="8" fill="hold">
                            <p:stCondLst>
                              <p:cond delay="1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19823" y="963264"/>
            <a:ext cx="8825658" cy="708781"/>
          </a:xfrm>
        </p:spPr>
        <p:txBody>
          <a:bodyPr/>
          <a:lstStyle/>
          <a:p>
            <a:r>
              <a:rPr lang="en-US" dirty="0">
                <a:solidFill>
                  <a:schemeClr val="bg1"/>
                </a:solidFill>
                <a:latin typeface="Source Sans Pro"/>
              </a:rPr>
              <a:t>Methods in Inline Handlers</a:t>
            </a:r>
          </a:p>
        </p:txBody>
      </p:sp>
      <p:sp>
        <p:nvSpPr>
          <p:cNvPr id="4" name="Subtitle 3"/>
          <p:cNvSpPr>
            <a:spLocks noGrp="1"/>
          </p:cNvSpPr>
          <p:nvPr>
            <p:ph type="subTitle" idx="1"/>
          </p:nvPr>
        </p:nvSpPr>
        <p:spPr>
          <a:xfrm>
            <a:off x="1063515" y="1672045"/>
            <a:ext cx="8825658" cy="3862251"/>
          </a:xfrm>
        </p:spPr>
        <p:txBody>
          <a:bodyPr/>
          <a:lstStyle/>
          <a:p>
            <a:r>
              <a:rPr lang="en-US" dirty="0">
                <a:solidFill>
                  <a:schemeClr val="bg1"/>
                </a:solidFill>
              </a:rPr>
              <a:t>Instead of binding directly to a method name, we can also use methods in an inline JavaScript statement:</a:t>
            </a:r>
          </a:p>
        </p:txBody>
      </p:sp>
      <p:pic>
        <p:nvPicPr>
          <p:cNvPr id="5" name="Picture 4"/>
          <p:cNvPicPr>
            <a:picLocks noChangeAspect="1"/>
          </p:cNvPicPr>
          <p:nvPr/>
        </p:nvPicPr>
        <p:blipFill>
          <a:blip r:embed="rId2"/>
          <a:stretch>
            <a:fillRect/>
          </a:stretch>
        </p:blipFill>
        <p:spPr>
          <a:xfrm>
            <a:off x="3898854" y="2511455"/>
            <a:ext cx="7805466" cy="3933619"/>
          </a:xfrm>
          <a:prstGeom prst="rect">
            <a:avLst/>
          </a:prstGeom>
        </p:spPr>
      </p:pic>
      <p:sp>
        <p:nvSpPr>
          <p:cNvPr id="2" name="Rectangle 1"/>
          <p:cNvSpPr/>
          <p:nvPr/>
        </p:nvSpPr>
        <p:spPr>
          <a:xfrm>
            <a:off x="5332652" y="5458247"/>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341774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040" t="9141" r="2197" b="5960"/>
          <a:stretch/>
        </p:blipFill>
        <p:spPr>
          <a:xfrm>
            <a:off x="5995852" y="676610"/>
            <a:ext cx="4232366" cy="1188720"/>
          </a:xfrm>
          <a:prstGeom prst="rect">
            <a:avLst/>
          </a:prstGeom>
        </p:spPr>
      </p:pic>
      <p:pic>
        <p:nvPicPr>
          <p:cNvPr id="7" name="Picture 6"/>
          <p:cNvPicPr>
            <a:picLocks noChangeAspect="1"/>
          </p:cNvPicPr>
          <p:nvPr/>
        </p:nvPicPr>
        <p:blipFill>
          <a:blip r:embed="rId3"/>
          <a:stretch>
            <a:fillRect/>
          </a:stretch>
        </p:blipFill>
        <p:spPr>
          <a:xfrm>
            <a:off x="2575920" y="4777379"/>
            <a:ext cx="5983728" cy="1340154"/>
          </a:xfrm>
          <a:prstGeom prst="rect">
            <a:avLst/>
          </a:prstGeom>
        </p:spPr>
      </p:pic>
      <p:pic>
        <p:nvPicPr>
          <p:cNvPr id="9" name="Picture 8"/>
          <p:cNvPicPr>
            <a:picLocks noChangeAspect="1"/>
          </p:cNvPicPr>
          <p:nvPr/>
        </p:nvPicPr>
        <p:blipFill rotWithShape="1">
          <a:blip r:embed="rId4"/>
          <a:srcRect l="800" t="4431" r="1796" b="5392"/>
          <a:stretch/>
        </p:blipFill>
        <p:spPr>
          <a:xfrm>
            <a:off x="953589" y="611296"/>
            <a:ext cx="4258491" cy="1254034"/>
          </a:xfrm>
          <a:prstGeom prst="rect">
            <a:avLst/>
          </a:prstGeom>
        </p:spPr>
      </p:pic>
      <p:sp>
        <p:nvSpPr>
          <p:cNvPr id="3" name="Rectangle 2"/>
          <p:cNvSpPr/>
          <p:nvPr/>
        </p:nvSpPr>
        <p:spPr>
          <a:xfrm>
            <a:off x="5212080" y="5332704"/>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263690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Event Modifiers</a:t>
            </a:r>
            <a:endParaRPr lang="en-US" sz="4800" dirty="0">
              <a:solidFill>
                <a:schemeClr val="bg1"/>
              </a:solidFill>
            </a:endParaRPr>
          </a:p>
        </p:txBody>
      </p:sp>
      <p:sp>
        <p:nvSpPr>
          <p:cNvPr id="3" name="Content Placeholder 2"/>
          <p:cNvSpPr>
            <a:spLocks noGrp="1"/>
          </p:cNvSpPr>
          <p:nvPr>
            <p:ph idx="1"/>
          </p:nvPr>
        </p:nvSpPr>
        <p:spPr>
          <a:xfrm>
            <a:off x="1154954" y="2577374"/>
            <a:ext cx="8825659" cy="3416300"/>
          </a:xfrm>
        </p:spPr>
        <p:txBody>
          <a:bodyPr>
            <a:normAutofit lnSpcReduction="10000"/>
          </a:bodyPr>
          <a:lstStyle/>
          <a:p>
            <a:r>
              <a:rPr lang="en-US" dirty="0">
                <a:solidFill>
                  <a:schemeClr val="tx1">
                    <a:lumMod val="95000"/>
                    <a:lumOff val="5000"/>
                  </a:schemeClr>
                </a:solidFill>
              </a:rPr>
              <a:t>It is a very common need to </a:t>
            </a:r>
            <a:r>
              <a:rPr lang="en-US" dirty="0" smtClean="0">
                <a:solidFill>
                  <a:schemeClr val="tx1">
                    <a:lumMod val="95000"/>
                    <a:lumOff val="5000"/>
                  </a:schemeClr>
                </a:solidFill>
              </a:rPr>
              <a:t>call </a:t>
            </a:r>
            <a:r>
              <a:rPr lang="en-US" b="1" dirty="0" smtClean="0">
                <a:solidFill>
                  <a:schemeClr val="tx1">
                    <a:lumMod val="95000"/>
                    <a:lumOff val="5000"/>
                  </a:schemeClr>
                </a:solidFill>
              </a:rPr>
              <a:t>event.preventDefault( ) </a:t>
            </a:r>
            <a:r>
              <a:rPr lang="en-US" dirty="0" smtClean="0">
                <a:solidFill>
                  <a:schemeClr val="tx1">
                    <a:lumMod val="95000"/>
                    <a:lumOff val="5000"/>
                  </a:schemeClr>
                </a:solidFill>
              </a:rPr>
              <a:t>or </a:t>
            </a:r>
            <a:r>
              <a:rPr lang="en-US" b="1" dirty="0" smtClean="0">
                <a:solidFill>
                  <a:schemeClr val="tx1">
                    <a:lumMod val="95000"/>
                    <a:lumOff val="5000"/>
                  </a:schemeClr>
                </a:solidFill>
              </a:rPr>
              <a:t>event.stopProgation().</a:t>
            </a:r>
            <a:r>
              <a:rPr lang="en-US" dirty="0">
                <a:solidFill>
                  <a:schemeClr val="tx1">
                    <a:lumMod val="95000"/>
                    <a:lumOff val="5000"/>
                  </a:schemeClr>
                </a:solidFill>
              </a:rPr>
              <a:t> inside event handlers. Although we can do this easily inside methods, it would be better if the methods can be purely about data logic rather than having to deal with DOM event </a:t>
            </a:r>
            <a:r>
              <a:rPr lang="en-US" dirty="0" smtClean="0">
                <a:solidFill>
                  <a:schemeClr val="tx1">
                    <a:lumMod val="95000"/>
                    <a:lumOff val="5000"/>
                  </a:schemeClr>
                </a:solidFill>
              </a:rPr>
              <a:t>details.</a:t>
            </a:r>
          </a:p>
          <a:p>
            <a:pPr marL="285750" indent="-285750">
              <a:buFont typeface="Wingdings" panose="05000000000000000000" pitchFamily="2" charset="2"/>
              <a:buChar char="q"/>
            </a:pPr>
            <a:r>
              <a:rPr lang="en-US" dirty="0" smtClean="0">
                <a:solidFill>
                  <a:schemeClr val="tx1">
                    <a:lumMod val="95000"/>
                    <a:lumOff val="5000"/>
                  </a:schemeClr>
                </a:solidFill>
              </a:rPr>
              <a:t>.stop</a:t>
            </a:r>
          </a:p>
          <a:p>
            <a:pPr marL="285750" indent="-285750">
              <a:buFont typeface="Wingdings" panose="05000000000000000000" pitchFamily="2" charset="2"/>
              <a:buChar char="q"/>
            </a:pPr>
            <a:r>
              <a:rPr lang="en-US" dirty="0" smtClean="0">
                <a:solidFill>
                  <a:schemeClr val="tx1">
                    <a:lumMod val="95000"/>
                    <a:lumOff val="5000"/>
                  </a:schemeClr>
                </a:solidFill>
              </a:rPr>
              <a:t>.prevent</a:t>
            </a:r>
          </a:p>
          <a:p>
            <a:pPr marL="285750" indent="-285750">
              <a:buFont typeface="Wingdings" panose="05000000000000000000" pitchFamily="2" charset="2"/>
              <a:buChar char="q"/>
            </a:pPr>
            <a:r>
              <a:rPr lang="en-US" dirty="0" smtClean="0">
                <a:solidFill>
                  <a:schemeClr val="tx1">
                    <a:lumMod val="95000"/>
                    <a:lumOff val="5000"/>
                  </a:schemeClr>
                </a:solidFill>
              </a:rPr>
              <a:t>.capture</a:t>
            </a:r>
          </a:p>
          <a:p>
            <a:pPr marL="285750" indent="-285750">
              <a:buFont typeface="Wingdings" panose="05000000000000000000" pitchFamily="2" charset="2"/>
              <a:buChar char="q"/>
            </a:pPr>
            <a:r>
              <a:rPr lang="en-US" dirty="0" smtClean="0">
                <a:solidFill>
                  <a:schemeClr val="tx1">
                    <a:lumMod val="95000"/>
                    <a:lumOff val="5000"/>
                  </a:schemeClr>
                </a:solidFill>
              </a:rPr>
              <a:t>.self</a:t>
            </a:r>
          </a:p>
          <a:p>
            <a:pPr marL="285750" indent="-285750">
              <a:buFont typeface="Wingdings" panose="05000000000000000000" pitchFamily="2" charset="2"/>
              <a:buChar char="q"/>
            </a:pPr>
            <a:r>
              <a:rPr lang="en-US" dirty="0" smtClean="0">
                <a:solidFill>
                  <a:schemeClr val="tx1">
                    <a:lumMod val="95000"/>
                    <a:lumOff val="5000"/>
                  </a:schemeClr>
                </a:solidFill>
              </a:rPr>
              <a:t>.once</a:t>
            </a:r>
          </a:p>
          <a:p>
            <a:pPr marL="285750" indent="-285750">
              <a:buFont typeface="Wingdings" panose="05000000000000000000" pitchFamily="2" charset="2"/>
              <a:buChar char="q"/>
            </a:pPr>
            <a:r>
              <a:rPr lang="en-US" dirty="0" smtClean="0">
                <a:solidFill>
                  <a:schemeClr val="tx1">
                    <a:lumMod val="95000"/>
                    <a:lumOff val="5000"/>
                  </a:schemeClr>
                </a:solidFill>
              </a:rPr>
              <a:t>.passive</a:t>
            </a:r>
          </a:p>
          <a:p>
            <a:pPr marL="285750" indent="-285750">
              <a:buFont typeface="Wingdings" panose="05000000000000000000" pitchFamily="2" charset="2"/>
              <a:buChar char="q"/>
            </a:pPr>
            <a:endParaRPr lang="en-US" dirty="0">
              <a:solidFill>
                <a:schemeClr val="tx1">
                  <a:lumMod val="95000"/>
                  <a:lumOff val="5000"/>
                </a:schemeClr>
              </a:solidFill>
            </a:endParaRPr>
          </a:p>
        </p:txBody>
      </p:sp>
      <p:sp>
        <p:nvSpPr>
          <p:cNvPr id="4" name="Rectangle 3"/>
          <p:cNvSpPr/>
          <p:nvPr/>
        </p:nvSpPr>
        <p:spPr>
          <a:xfrm>
            <a:off x="5673634" y="5601259"/>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16203398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bg1"/>
                </a:solidFill>
              </a:rPr>
              <a:t>Key Modifiers</a:t>
            </a:r>
            <a:endParaRPr lang="en-US" sz="4400" dirty="0">
              <a:solidFill>
                <a:schemeClr val="bg1"/>
              </a:solidFill>
            </a:endParaRPr>
          </a:p>
        </p:txBody>
      </p:sp>
      <p:sp>
        <p:nvSpPr>
          <p:cNvPr id="3" name="Content Placeholder 2"/>
          <p:cNvSpPr>
            <a:spLocks noGrp="1"/>
          </p:cNvSpPr>
          <p:nvPr>
            <p:ph idx="1"/>
          </p:nvPr>
        </p:nvSpPr>
        <p:spPr>
          <a:xfrm>
            <a:off x="1311708" y="2642689"/>
            <a:ext cx="8825659" cy="3416300"/>
          </a:xfrm>
        </p:spPr>
        <p:txBody>
          <a:bodyPr>
            <a:noAutofit/>
          </a:bodyPr>
          <a:lstStyle/>
          <a:p>
            <a:pPr marL="0" indent="0">
              <a:buNone/>
            </a:pPr>
            <a:r>
              <a:rPr lang="en-US" sz="1600" dirty="0"/>
              <a:t>When listening for keyboard events, we often need to check for common key codes. Vue also allows adding key modifiers for </a:t>
            </a:r>
            <a:r>
              <a:rPr lang="en-US" sz="1600" b="1" dirty="0" smtClean="0"/>
              <a:t>v-on </a:t>
            </a:r>
            <a:r>
              <a:rPr lang="en-US" sz="1600" dirty="0"/>
              <a:t> when listening for key events</a:t>
            </a:r>
            <a:r>
              <a:rPr lang="en-US" sz="1600" dirty="0" smtClean="0"/>
              <a:t>:</a:t>
            </a:r>
          </a:p>
          <a:p>
            <a:pPr>
              <a:buFont typeface="Wingdings" panose="05000000000000000000" pitchFamily="2" charset="2"/>
              <a:buChar char="q"/>
            </a:pPr>
            <a:r>
              <a:rPr lang="en-US" sz="1600" dirty="0" smtClean="0"/>
              <a:t>.enter</a:t>
            </a:r>
          </a:p>
          <a:p>
            <a:pPr>
              <a:buFont typeface="Wingdings" panose="05000000000000000000" pitchFamily="2" charset="2"/>
              <a:buChar char="q"/>
            </a:pPr>
            <a:r>
              <a:rPr lang="en-US" sz="1600" dirty="0" smtClean="0"/>
              <a:t>.tab</a:t>
            </a:r>
          </a:p>
          <a:p>
            <a:pPr>
              <a:buFont typeface="Wingdings" panose="05000000000000000000" pitchFamily="2" charset="2"/>
              <a:buChar char="q"/>
            </a:pPr>
            <a:r>
              <a:rPr lang="en-US" sz="1600" dirty="0" smtClean="0"/>
              <a:t>.delete</a:t>
            </a:r>
          </a:p>
          <a:p>
            <a:pPr>
              <a:buFont typeface="Wingdings" panose="05000000000000000000" pitchFamily="2" charset="2"/>
              <a:buChar char="q"/>
            </a:pPr>
            <a:r>
              <a:rPr lang="en-US" sz="1600" dirty="0" smtClean="0"/>
              <a:t>.esc</a:t>
            </a:r>
          </a:p>
          <a:p>
            <a:pPr>
              <a:buFont typeface="Wingdings" panose="05000000000000000000" pitchFamily="2" charset="2"/>
              <a:buChar char="q"/>
            </a:pPr>
            <a:r>
              <a:rPr lang="en-US" sz="1600" dirty="0" smtClean="0"/>
              <a:t>.space</a:t>
            </a:r>
          </a:p>
          <a:p>
            <a:pPr>
              <a:buFont typeface="Wingdings" panose="05000000000000000000" pitchFamily="2" charset="2"/>
              <a:buChar char="q"/>
            </a:pPr>
            <a:r>
              <a:rPr lang="en-US" sz="1600" dirty="0" smtClean="0"/>
              <a:t>.up</a:t>
            </a:r>
          </a:p>
          <a:p>
            <a:pPr>
              <a:buFont typeface="Wingdings" panose="05000000000000000000" pitchFamily="2" charset="2"/>
              <a:buChar char="q"/>
            </a:pPr>
            <a:r>
              <a:rPr lang="en-US" sz="1600" dirty="0" smtClean="0"/>
              <a:t>.down</a:t>
            </a:r>
          </a:p>
          <a:p>
            <a:pPr>
              <a:buFont typeface="Wingdings" panose="05000000000000000000" pitchFamily="2" charset="2"/>
              <a:buChar char="q"/>
            </a:pPr>
            <a:r>
              <a:rPr lang="en-US" sz="1600" dirty="0" smtClean="0"/>
              <a:t>.left</a:t>
            </a:r>
          </a:p>
          <a:p>
            <a:pPr>
              <a:buFont typeface="Wingdings" panose="05000000000000000000" pitchFamily="2" charset="2"/>
              <a:buChar char="q"/>
            </a:pPr>
            <a:r>
              <a:rPr lang="en-US" sz="1600" dirty="0" smtClean="0"/>
              <a:t>.right</a:t>
            </a:r>
            <a:endParaRPr lang="en-US" sz="1600" dirty="0"/>
          </a:p>
        </p:txBody>
      </p:sp>
      <p:sp>
        <p:nvSpPr>
          <p:cNvPr id="4" name="Rectangle 3"/>
          <p:cNvSpPr/>
          <p:nvPr/>
        </p:nvSpPr>
        <p:spPr>
          <a:xfrm>
            <a:off x="5724537" y="566657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1511845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latin typeface="Source Sans Pro"/>
              </a:rPr>
              <a:t>Form Input Bindings</a:t>
            </a:r>
            <a:br>
              <a:rPr lang="en-US" sz="4400" dirty="0">
                <a:solidFill>
                  <a:schemeClr val="bg1"/>
                </a:solidFill>
                <a:latin typeface="Source Sans Pro"/>
              </a:rPr>
            </a:br>
            <a:endParaRPr lang="en-US" sz="4400" dirty="0">
              <a:solidFill>
                <a:schemeClr val="bg1"/>
              </a:solidFill>
            </a:endParaRPr>
          </a:p>
        </p:txBody>
      </p:sp>
      <p:sp>
        <p:nvSpPr>
          <p:cNvPr id="3" name="Content Placeholder 2"/>
          <p:cNvSpPr>
            <a:spLocks noGrp="1"/>
          </p:cNvSpPr>
          <p:nvPr>
            <p:ph idx="1"/>
          </p:nvPr>
        </p:nvSpPr>
        <p:spPr>
          <a:xfrm>
            <a:off x="718457" y="2286000"/>
            <a:ext cx="10541725" cy="3772989"/>
          </a:xfrm>
        </p:spPr>
        <p:txBody>
          <a:bodyPr>
            <a:noAutofit/>
          </a:bodyPr>
          <a:lstStyle/>
          <a:p>
            <a:r>
              <a:rPr lang="en-US" sz="1600" dirty="0"/>
              <a:t>You can use the  </a:t>
            </a:r>
            <a:r>
              <a:rPr lang="en-US" sz="1600" b="1" dirty="0"/>
              <a:t>v-mode</a:t>
            </a:r>
            <a:r>
              <a:rPr lang="en-US" sz="1600" dirty="0"/>
              <a:t>1 directive to create two-way data bindings on form input, textarea, and select elements. It automatically picks the correct way to update the element based on the input type. Although a bit </a:t>
            </a:r>
            <a:r>
              <a:rPr lang="en-US" sz="1600" dirty="0" smtClean="0"/>
              <a:t>magical, </a:t>
            </a:r>
            <a:r>
              <a:rPr lang="en-US" sz="1600" b="1" dirty="0" smtClean="0"/>
              <a:t>v-node </a:t>
            </a:r>
            <a:r>
              <a:rPr lang="en-US" dirty="0"/>
              <a:t> is essentially syntax sugar for updating data on user input events, plus special care for some edge cases</a:t>
            </a:r>
            <a:r>
              <a:rPr lang="en-US" dirty="0" smtClean="0"/>
              <a:t>.</a:t>
            </a:r>
          </a:p>
          <a:p>
            <a:r>
              <a:rPr lang="en-US" dirty="0" smtClean="0"/>
              <a:t>Text</a:t>
            </a:r>
            <a:endParaRPr lang="en-US" dirty="0"/>
          </a:p>
          <a:p>
            <a:r>
              <a:rPr lang="en-US" sz="1600" dirty="0" smtClean="0"/>
              <a:t>Multiline text</a:t>
            </a:r>
          </a:p>
          <a:p>
            <a:r>
              <a:rPr lang="en-US" sz="1600" dirty="0" smtClean="0"/>
              <a:t>Checkbox    </a:t>
            </a:r>
          </a:p>
          <a:p>
            <a:r>
              <a:rPr lang="en-US" sz="1600" dirty="0" smtClean="0"/>
              <a:t>Radio</a:t>
            </a:r>
          </a:p>
          <a:p>
            <a:r>
              <a:rPr lang="en-US" sz="1600" dirty="0" smtClean="0"/>
              <a:t>Select</a:t>
            </a:r>
          </a:p>
          <a:p>
            <a:r>
              <a:rPr lang="en-US" sz="1600" dirty="0" smtClean="0"/>
              <a:t>Checkbox</a:t>
            </a:r>
          </a:p>
          <a:p>
            <a:r>
              <a:rPr lang="en-US" sz="1600" dirty="0" smtClean="0"/>
              <a:t>Select option</a:t>
            </a:r>
            <a:endParaRPr lang="en-US" sz="1600" dirty="0"/>
          </a:p>
        </p:txBody>
      </p:sp>
      <p:sp>
        <p:nvSpPr>
          <p:cNvPr id="4" name="Rectangle 3"/>
          <p:cNvSpPr/>
          <p:nvPr/>
        </p:nvSpPr>
        <p:spPr>
          <a:xfrm>
            <a:off x="5673634" y="566657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2787543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154955" y="2099733"/>
            <a:ext cx="8825658" cy="1035353"/>
          </a:xfrm>
        </p:spPr>
        <p:txBody>
          <a:bodyPr/>
          <a:lstStyle/>
          <a:p>
            <a:r>
              <a:rPr lang="en-US" dirty="0" smtClean="0"/>
              <a:t>TEXT</a:t>
            </a:r>
            <a:br>
              <a:rPr lang="en-US" dirty="0" smtClean="0"/>
            </a:br>
            <a:r>
              <a:rPr lang="en-US" dirty="0"/>
              <a:t/>
            </a:r>
            <a:br>
              <a:rPr lang="en-US" dirty="0"/>
            </a:br>
            <a:endParaRPr lang="en-US" dirty="0"/>
          </a:p>
        </p:txBody>
      </p:sp>
      <p:pic>
        <p:nvPicPr>
          <p:cNvPr id="15" name="Picture 14"/>
          <p:cNvPicPr>
            <a:picLocks noChangeAspect="1"/>
          </p:cNvPicPr>
          <p:nvPr/>
        </p:nvPicPr>
        <p:blipFill>
          <a:blip r:embed="rId2"/>
          <a:stretch>
            <a:fillRect/>
          </a:stretch>
        </p:blipFill>
        <p:spPr>
          <a:xfrm>
            <a:off x="1283698" y="4979865"/>
            <a:ext cx="8226061" cy="1114425"/>
          </a:xfrm>
          <a:prstGeom prst="rect">
            <a:avLst/>
          </a:prstGeom>
        </p:spPr>
      </p:pic>
      <p:pic>
        <p:nvPicPr>
          <p:cNvPr id="13" name="Picture 12"/>
          <p:cNvPicPr>
            <a:picLocks noChangeAspect="1"/>
          </p:cNvPicPr>
          <p:nvPr/>
        </p:nvPicPr>
        <p:blipFill>
          <a:blip r:embed="rId3"/>
          <a:stretch>
            <a:fillRect/>
          </a:stretch>
        </p:blipFill>
        <p:spPr>
          <a:xfrm>
            <a:off x="1283698" y="1820625"/>
            <a:ext cx="8226062" cy="1151164"/>
          </a:xfrm>
          <a:prstGeom prst="rect">
            <a:avLst/>
          </a:prstGeom>
        </p:spPr>
      </p:pic>
      <p:pic>
        <p:nvPicPr>
          <p:cNvPr id="14" name="Picture 13"/>
          <p:cNvPicPr>
            <a:picLocks noChangeAspect="1"/>
          </p:cNvPicPr>
          <p:nvPr/>
        </p:nvPicPr>
        <p:blipFill>
          <a:blip r:embed="rId4"/>
          <a:stretch>
            <a:fillRect/>
          </a:stretch>
        </p:blipFill>
        <p:spPr>
          <a:xfrm>
            <a:off x="1283698" y="3385957"/>
            <a:ext cx="8226061" cy="1114425"/>
          </a:xfrm>
          <a:prstGeom prst="rect">
            <a:avLst/>
          </a:prstGeom>
        </p:spPr>
      </p:pic>
      <p:sp>
        <p:nvSpPr>
          <p:cNvPr id="2" name="Rectangle 1"/>
          <p:cNvSpPr/>
          <p:nvPr/>
        </p:nvSpPr>
        <p:spPr>
          <a:xfrm>
            <a:off x="5046617" y="5309460"/>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381296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54064" y="218681"/>
            <a:ext cx="8825658" cy="1322736"/>
          </a:xfrm>
        </p:spPr>
        <p:txBody>
          <a:bodyPr/>
          <a:lstStyle/>
          <a:p>
            <a:r>
              <a:rPr lang="en-US" sz="4800" dirty="0" smtClean="0"/>
              <a:t>Multiple Line Text</a:t>
            </a:r>
            <a:endParaRPr lang="en-US" sz="4800" dirty="0"/>
          </a:p>
        </p:txBody>
      </p:sp>
      <p:pic>
        <p:nvPicPr>
          <p:cNvPr id="7" name="Picture 6"/>
          <p:cNvPicPr>
            <a:picLocks noChangeAspect="1"/>
          </p:cNvPicPr>
          <p:nvPr/>
        </p:nvPicPr>
        <p:blipFill>
          <a:blip r:embed="rId2"/>
          <a:stretch>
            <a:fillRect/>
          </a:stretch>
        </p:blipFill>
        <p:spPr>
          <a:xfrm>
            <a:off x="1789611" y="2129246"/>
            <a:ext cx="7052310" cy="2664822"/>
          </a:xfrm>
          <a:prstGeom prst="rect">
            <a:avLst/>
          </a:prstGeom>
        </p:spPr>
      </p:pic>
      <p:pic>
        <p:nvPicPr>
          <p:cNvPr id="8" name="Picture 7"/>
          <p:cNvPicPr>
            <a:picLocks noChangeAspect="1"/>
          </p:cNvPicPr>
          <p:nvPr/>
        </p:nvPicPr>
        <p:blipFill>
          <a:blip r:embed="rId3"/>
          <a:stretch>
            <a:fillRect/>
          </a:stretch>
        </p:blipFill>
        <p:spPr>
          <a:xfrm>
            <a:off x="1789611" y="2129246"/>
            <a:ext cx="7380515" cy="3030583"/>
          </a:xfrm>
          <a:prstGeom prst="rect">
            <a:avLst/>
          </a:prstGeom>
        </p:spPr>
      </p:pic>
      <p:sp>
        <p:nvSpPr>
          <p:cNvPr id="2" name="Rectangle 1"/>
          <p:cNvSpPr/>
          <p:nvPr/>
        </p:nvSpPr>
        <p:spPr>
          <a:xfrm>
            <a:off x="4966893" y="5381897"/>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208064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6132" y="849085"/>
            <a:ext cx="8825658" cy="888274"/>
          </a:xfrm>
        </p:spPr>
        <p:txBody>
          <a:bodyPr/>
          <a:lstStyle/>
          <a:p>
            <a:r>
              <a:rPr lang="en-US" dirty="0" smtClean="0"/>
              <a:t>CheckBox</a:t>
            </a:r>
            <a:endParaRPr lang="en-US" dirty="0"/>
          </a:p>
        </p:txBody>
      </p:sp>
      <p:sp>
        <p:nvSpPr>
          <p:cNvPr id="3" name="Rectangle 2"/>
          <p:cNvSpPr/>
          <p:nvPr/>
        </p:nvSpPr>
        <p:spPr>
          <a:xfrm>
            <a:off x="776132" y="2042551"/>
            <a:ext cx="4604146" cy="461665"/>
          </a:xfrm>
          <a:prstGeom prst="rect">
            <a:avLst/>
          </a:prstGeom>
        </p:spPr>
        <p:txBody>
          <a:bodyPr wrap="none">
            <a:spAutoFit/>
          </a:bodyPr>
          <a:lstStyle/>
          <a:p>
            <a:r>
              <a:rPr lang="en-US" sz="2400" dirty="0">
                <a:solidFill>
                  <a:schemeClr val="bg1"/>
                </a:solidFill>
                <a:latin typeface="Source Sans Pro"/>
              </a:rPr>
              <a:t>Single checkbox, boolean </a:t>
            </a:r>
            <a:r>
              <a:rPr lang="en-US" sz="2400" dirty="0" smtClean="0">
                <a:solidFill>
                  <a:schemeClr val="bg1"/>
                </a:solidFill>
                <a:latin typeface="Source Sans Pro"/>
              </a:rPr>
              <a:t>value:</a:t>
            </a:r>
            <a:endParaRPr lang="en-US" sz="2400" dirty="0">
              <a:solidFill>
                <a:schemeClr val="bg1"/>
              </a:solidFill>
            </a:endParaRPr>
          </a:p>
        </p:txBody>
      </p:sp>
      <p:pic>
        <p:nvPicPr>
          <p:cNvPr id="4" name="Picture 3"/>
          <p:cNvPicPr>
            <a:picLocks noChangeAspect="1"/>
          </p:cNvPicPr>
          <p:nvPr/>
        </p:nvPicPr>
        <p:blipFill>
          <a:blip r:embed="rId2"/>
          <a:stretch>
            <a:fillRect/>
          </a:stretch>
        </p:blipFill>
        <p:spPr>
          <a:xfrm>
            <a:off x="2873829" y="2170554"/>
            <a:ext cx="7228389" cy="1270950"/>
          </a:xfrm>
          <a:prstGeom prst="rect">
            <a:avLst/>
          </a:prstGeom>
        </p:spPr>
      </p:pic>
      <p:pic>
        <p:nvPicPr>
          <p:cNvPr id="6" name="Picture 5"/>
          <p:cNvPicPr>
            <a:picLocks noChangeAspect="1"/>
          </p:cNvPicPr>
          <p:nvPr/>
        </p:nvPicPr>
        <p:blipFill>
          <a:blip r:embed="rId3"/>
          <a:stretch>
            <a:fillRect/>
          </a:stretch>
        </p:blipFill>
        <p:spPr>
          <a:xfrm>
            <a:off x="3078204" y="3974238"/>
            <a:ext cx="5676900" cy="790575"/>
          </a:xfrm>
          <a:prstGeom prst="rect">
            <a:avLst/>
          </a:prstGeom>
        </p:spPr>
      </p:pic>
      <p:sp>
        <p:nvSpPr>
          <p:cNvPr id="7" name="TextBox 6"/>
          <p:cNvSpPr txBox="1"/>
          <p:nvPr/>
        </p:nvSpPr>
        <p:spPr>
          <a:xfrm>
            <a:off x="776132" y="3974238"/>
            <a:ext cx="2097697" cy="523220"/>
          </a:xfrm>
          <a:prstGeom prst="rect">
            <a:avLst/>
          </a:prstGeom>
          <a:noFill/>
        </p:spPr>
        <p:txBody>
          <a:bodyPr wrap="square" rtlCol="0">
            <a:spAutoFit/>
          </a:bodyPr>
          <a:lstStyle/>
          <a:p>
            <a:r>
              <a:rPr lang="en-US" sz="2800" dirty="0" smtClean="0">
                <a:solidFill>
                  <a:schemeClr val="bg1"/>
                </a:solidFill>
              </a:rPr>
              <a:t>Result:</a:t>
            </a:r>
            <a:endParaRPr lang="en-US" sz="2800" dirty="0">
              <a:solidFill>
                <a:schemeClr val="bg1"/>
              </a:solidFill>
            </a:endParaRPr>
          </a:p>
        </p:txBody>
      </p:sp>
      <p:pic>
        <p:nvPicPr>
          <p:cNvPr id="8" name="Picture 7"/>
          <p:cNvPicPr>
            <a:picLocks noChangeAspect="1"/>
          </p:cNvPicPr>
          <p:nvPr/>
        </p:nvPicPr>
        <p:blipFill>
          <a:blip r:embed="rId4"/>
          <a:stretch>
            <a:fillRect/>
          </a:stretch>
        </p:blipFill>
        <p:spPr>
          <a:xfrm>
            <a:off x="3078204" y="4166694"/>
            <a:ext cx="5295900" cy="828675"/>
          </a:xfrm>
          <a:prstGeom prst="rect">
            <a:avLst/>
          </a:prstGeom>
        </p:spPr>
      </p:pic>
      <p:sp>
        <p:nvSpPr>
          <p:cNvPr id="5" name="Rectangle 4"/>
          <p:cNvSpPr/>
          <p:nvPr/>
        </p:nvSpPr>
        <p:spPr>
          <a:xfrm>
            <a:off x="5188961" y="5220318"/>
            <a:ext cx="6030686" cy="784830"/>
          </a:xfrm>
          <a:prstGeom prst="rect">
            <a:avLst/>
          </a:prstGeom>
        </p:spPr>
        <p:txBody>
          <a:bodyPr wrap="square">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1682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8384" y="806510"/>
            <a:ext cx="8825658" cy="774096"/>
          </a:xfrm>
        </p:spPr>
        <p:txBody>
          <a:bodyPr/>
          <a:lstStyle/>
          <a:p>
            <a:r>
              <a:rPr lang="en-US" sz="6000" dirty="0" smtClean="0"/>
              <a:t>Radio</a:t>
            </a:r>
            <a:endParaRPr lang="en-US" sz="6000" dirty="0"/>
          </a:p>
        </p:txBody>
      </p:sp>
      <p:pic>
        <p:nvPicPr>
          <p:cNvPr id="6" name="Picture 5"/>
          <p:cNvPicPr>
            <a:picLocks noChangeAspect="1"/>
          </p:cNvPicPr>
          <p:nvPr/>
        </p:nvPicPr>
        <p:blipFill>
          <a:blip r:embed="rId2"/>
          <a:stretch>
            <a:fillRect/>
          </a:stretch>
        </p:blipFill>
        <p:spPr>
          <a:xfrm>
            <a:off x="1050452" y="1580606"/>
            <a:ext cx="7836645" cy="3265713"/>
          </a:xfrm>
          <a:prstGeom prst="rect">
            <a:avLst/>
          </a:prstGeom>
        </p:spPr>
      </p:pic>
      <p:pic>
        <p:nvPicPr>
          <p:cNvPr id="7" name="Picture 6"/>
          <p:cNvPicPr>
            <a:picLocks noChangeAspect="1"/>
          </p:cNvPicPr>
          <p:nvPr/>
        </p:nvPicPr>
        <p:blipFill>
          <a:blip r:embed="rId3"/>
          <a:stretch>
            <a:fillRect/>
          </a:stretch>
        </p:blipFill>
        <p:spPr>
          <a:xfrm>
            <a:off x="1066522" y="4915565"/>
            <a:ext cx="5800725" cy="1409700"/>
          </a:xfrm>
          <a:prstGeom prst="rect">
            <a:avLst/>
          </a:prstGeom>
        </p:spPr>
      </p:pic>
      <p:sp>
        <p:nvSpPr>
          <p:cNvPr id="2" name="Rectangle 1"/>
          <p:cNvSpPr/>
          <p:nvPr/>
        </p:nvSpPr>
        <p:spPr>
          <a:xfrm>
            <a:off x="5241213" y="5228000"/>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3354742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solidFill>
                  <a:srgbClr val="204162"/>
                </a:solidFill>
              </a:rPr>
              <a:t>CDN link(Content Delivery Network)</a:t>
            </a:r>
          </a:p>
          <a:p>
            <a:endParaRPr lang="en-US" dirty="0" smtClean="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725" y="4503913"/>
            <a:ext cx="8319407" cy="10608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724" y="3087718"/>
            <a:ext cx="8319407" cy="1069661"/>
          </a:xfrm>
          <a:prstGeom prst="rect">
            <a:avLst/>
          </a:prstGeom>
        </p:spPr>
      </p:pic>
      <p:sp>
        <p:nvSpPr>
          <p:cNvPr id="6" name="Rectangle 5"/>
          <p:cNvSpPr/>
          <p:nvPr/>
        </p:nvSpPr>
        <p:spPr>
          <a:xfrm>
            <a:off x="5373188" y="5912032"/>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25305499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1862" y="3438557"/>
            <a:ext cx="5819775" cy="1390650"/>
          </a:xfrm>
          <a:prstGeom prst="rect">
            <a:avLst/>
          </a:prstGeom>
        </p:spPr>
      </p:pic>
      <p:pic>
        <p:nvPicPr>
          <p:cNvPr id="5" name="Picture 4"/>
          <p:cNvPicPr>
            <a:picLocks noChangeAspect="1"/>
          </p:cNvPicPr>
          <p:nvPr/>
        </p:nvPicPr>
        <p:blipFill>
          <a:blip r:embed="rId3"/>
          <a:stretch>
            <a:fillRect/>
          </a:stretch>
        </p:blipFill>
        <p:spPr>
          <a:xfrm>
            <a:off x="1841862" y="1366837"/>
            <a:ext cx="5791200" cy="1381125"/>
          </a:xfrm>
          <a:prstGeom prst="rect">
            <a:avLst/>
          </a:prstGeom>
        </p:spPr>
      </p:pic>
      <p:sp>
        <p:nvSpPr>
          <p:cNvPr id="2" name="Rectangle 1"/>
          <p:cNvSpPr/>
          <p:nvPr/>
        </p:nvSpPr>
        <p:spPr>
          <a:xfrm>
            <a:off x="4955177" y="4930699"/>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35751553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0" y="1773308"/>
            <a:ext cx="7955279" cy="4309246"/>
          </a:xfrm>
          <a:prstGeom prst="rect">
            <a:avLst/>
          </a:prstGeom>
        </p:spPr>
      </p:pic>
      <p:sp>
        <p:nvSpPr>
          <p:cNvPr id="4" name="TextBox 3"/>
          <p:cNvSpPr txBox="1"/>
          <p:nvPr/>
        </p:nvSpPr>
        <p:spPr>
          <a:xfrm flipH="1">
            <a:off x="777239" y="757645"/>
            <a:ext cx="4330338" cy="1015663"/>
          </a:xfrm>
          <a:prstGeom prst="rect">
            <a:avLst/>
          </a:prstGeom>
          <a:noFill/>
        </p:spPr>
        <p:txBody>
          <a:bodyPr wrap="square" rtlCol="0">
            <a:spAutoFit/>
          </a:bodyPr>
          <a:lstStyle/>
          <a:p>
            <a:r>
              <a:rPr lang="en-US" sz="6000" dirty="0">
                <a:solidFill>
                  <a:schemeClr val="bg1"/>
                </a:solidFill>
              </a:rPr>
              <a:t>S</a:t>
            </a:r>
            <a:r>
              <a:rPr lang="en-US" sz="6000" dirty="0" smtClean="0">
                <a:solidFill>
                  <a:schemeClr val="bg1"/>
                </a:solidFill>
              </a:rPr>
              <a:t>elect</a:t>
            </a:r>
            <a:endParaRPr lang="en-US" sz="6000" dirty="0">
              <a:solidFill>
                <a:schemeClr val="bg1"/>
              </a:solidFill>
            </a:endParaRPr>
          </a:p>
        </p:txBody>
      </p:sp>
      <p:sp>
        <p:nvSpPr>
          <p:cNvPr id="3" name="Rectangle 2"/>
          <p:cNvSpPr/>
          <p:nvPr/>
        </p:nvSpPr>
        <p:spPr>
          <a:xfrm>
            <a:off x="4132217" y="4917637"/>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Naveen</a:t>
            </a:r>
            <a:endParaRPr lang="en-US" dirty="0">
              <a:solidFill>
                <a:srgbClr val="204162"/>
              </a:solidFill>
            </a:endParaRPr>
          </a:p>
        </p:txBody>
      </p:sp>
    </p:spTree>
    <p:extLst>
      <p:ext uri="{BB962C8B-B14F-4D97-AF65-F5344CB8AC3E}">
        <p14:creationId xmlns:p14="http://schemas.microsoft.com/office/powerpoint/2010/main" val="906443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02675" y="2241642"/>
            <a:ext cx="8464836" cy="1141639"/>
          </a:xfrm>
          <a:prstGeom prst="rect">
            <a:avLst/>
          </a:prstGeom>
        </p:spPr>
      </p:pic>
      <p:pic>
        <p:nvPicPr>
          <p:cNvPr id="4" name="Picture 3"/>
          <p:cNvPicPr>
            <a:picLocks noChangeAspect="1"/>
          </p:cNvPicPr>
          <p:nvPr/>
        </p:nvPicPr>
        <p:blipFill>
          <a:blip r:embed="rId3"/>
          <a:stretch>
            <a:fillRect/>
          </a:stretch>
        </p:blipFill>
        <p:spPr>
          <a:xfrm>
            <a:off x="1834802" y="4085681"/>
            <a:ext cx="8139218" cy="1617938"/>
          </a:xfrm>
          <a:prstGeom prst="rect">
            <a:avLst/>
          </a:prstGeom>
        </p:spPr>
      </p:pic>
      <p:sp>
        <p:nvSpPr>
          <p:cNvPr id="5" name="TextBox 4"/>
          <p:cNvSpPr txBox="1"/>
          <p:nvPr/>
        </p:nvSpPr>
        <p:spPr>
          <a:xfrm>
            <a:off x="770709" y="666207"/>
            <a:ext cx="5133702" cy="1015663"/>
          </a:xfrm>
          <a:prstGeom prst="rect">
            <a:avLst/>
          </a:prstGeom>
          <a:noFill/>
        </p:spPr>
        <p:txBody>
          <a:bodyPr wrap="square" rtlCol="0">
            <a:spAutoFit/>
          </a:bodyPr>
          <a:lstStyle/>
          <a:p>
            <a:r>
              <a:rPr lang="en-US" sz="6000" dirty="0" smtClean="0">
                <a:solidFill>
                  <a:schemeClr val="bg1"/>
                </a:solidFill>
              </a:rPr>
              <a:t>Result</a:t>
            </a:r>
            <a:endParaRPr lang="en-US" sz="6000" dirty="0">
              <a:solidFill>
                <a:schemeClr val="bg1"/>
              </a:solidFill>
            </a:endParaRPr>
          </a:p>
        </p:txBody>
      </p:sp>
      <p:sp>
        <p:nvSpPr>
          <p:cNvPr id="2" name="Rectangle 1"/>
          <p:cNvSpPr/>
          <p:nvPr/>
        </p:nvSpPr>
        <p:spPr>
          <a:xfrm>
            <a:off x="5451565" y="4894650"/>
            <a:ext cx="6096000" cy="784830"/>
          </a:xfrm>
          <a:prstGeom prst="rect">
            <a:avLst/>
          </a:prstGeom>
        </p:spPr>
        <p:txBody>
          <a:bodyPr>
            <a:spAutoFit/>
          </a:bodyPr>
          <a:lstStyle/>
          <a:p>
            <a:pPr algn="r"/>
            <a:r>
              <a:rPr lang="en-US" dirty="0">
                <a:solidFill>
                  <a:schemeClr val="bg1"/>
                </a:solidFill>
              </a:rPr>
              <a:t>Presented by</a:t>
            </a:r>
          </a:p>
          <a:p>
            <a:pPr algn="r"/>
            <a:endParaRPr lang="en-US" sz="900" dirty="0">
              <a:solidFill>
                <a:schemeClr val="bg1"/>
              </a:solidFill>
            </a:endParaRPr>
          </a:p>
          <a:p>
            <a:pPr algn="r"/>
            <a:r>
              <a:rPr lang="en-US" dirty="0">
                <a:solidFill>
                  <a:schemeClr val="bg1"/>
                </a:solidFill>
              </a:rPr>
              <a:t>Naveen</a:t>
            </a:r>
            <a:endParaRPr lang="en-US" dirty="0">
              <a:solidFill>
                <a:schemeClr val="bg1"/>
              </a:solidFill>
            </a:endParaRPr>
          </a:p>
        </p:txBody>
      </p:sp>
    </p:spTree>
    <p:extLst>
      <p:ext uri="{BB962C8B-B14F-4D97-AF65-F5344CB8AC3E}">
        <p14:creationId xmlns:p14="http://schemas.microsoft.com/office/powerpoint/2010/main" val="5123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Basic</a:t>
            </a:r>
            <a:endParaRPr lang="en-US" dirty="0"/>
          </a:p>
        </p:txBody>
      </p:sp>
      <p:sp>
        <p:nvSpPr>
          <p:cNvPr id="3" name="Content Placeholder 2"/>
          <p:cNvSpPr>
            <a:spLocks noGrp="1"/>
          </p:cNvSpPr>
          <p:nvPr>
            <p:ph idx="1"/>
          </p:nvPr>
        </p:nvSpPr>
        <p:spPr/>
        <p:txBody>
          <a:bodyPr>
            <a:normAutofit lnSpcReduction="10000"/>
          </a:bodyPr>
          <a:lstStyle/>
          <a:p>
            <a:r>
              <a:rPr lang="en-US" dirty="0" smtClean="0"/>
              <a:t>Components are reusable piece of code that can be used in different </a:t>
            </a:r>
            <a:r>
              <a:rPr lang="en-US" dirty="0"/>
              <a:t>V</a:t>
            </a:r>
            <a:r>
              <a:rPr lang="en-US" dirty="0" smtClean="0"/>
              <a:t>ue instances</a:t>
            </a:r>
          </a:p>
          <a:p>
            <a:r>
              <a:rPr lang="en-US" dirty="0" smtClean="0"/>
              <a:t>Can be used as </a:t>
            </a:r>
            <a:r>
              <a:rPr lang="en-US" dirty="0"/>
              <a:t>a custom element inside a root </a:t>
            </a:r>
            <a:r>
              <a:rPr lang="en-US" dirty="0" smtClean="0"/>
              <a:t>Vue </a:t>
            </a:r>
            <a:r>
              <a:rPr lang="en-US" dirty="0"/>
              <a:t>instance </a:t>
            </a:r>
            <a:endParaRPr lang="en-US" dirty="0" smtClean="0"/>
          </a:p>
          <a:p>
            <a:pPr marL="0" indent="0">
              <a:buNone/>
            </a:pPr>
            <a:r>
              <a:rPr lang="en-US" dirty="0" smtClean="0"/>
              <a:t>      </a:t>
            </a:r>
          </a:p>
          <a:p>
            <a:r>
              <a:rPr lang="en-US" dirty="0" smtClean="0"/>
              <a:t>How can we Create the component?</a:t>
            </a:r>
          </a:p>
          <a:p>
            <a:pPr marL="0" indent="0">
              <a:buNone/>
            </a:pPr>
            <a:r>
              <a:rPr lang="en-US" dirty="0" smtClean="0"/>
              <a:t>     Syntax: </a:t>
            </a:r>
          </a:p>
          <a:p>
            <a:pPr marL="0" indent="0">
              <a:buNone/>
            </a:pPr>
            <a:r>
              <a:rPr lang="en-US" dirty="0" smtClean="0"/>
              <a:t>     </a:t>
            </a:r>
            <a:r>
              <a:rPr lang="en-US" i="1" dirty="0" smtClean="0"/>
              <a:t>(Method name) </a:t>
            </a:r>
            <a:r>
              <a:rPr lang="en-US" dirty="0" smtClean="0"/>
              <a:t>Vue.component(‘</a:t>
            </a:r>
            <a:r>
              <a:rPr lang="en-US" i="1" dirty="0" smtClean="0"/>
              <a:t>string</a:t>
            </a:r>
            <a:r>
              <a:rPr lang="en-US" dirty="0" smtClean="0"/>
              <a:t>’,{object(</a:t>
            </a:r>
            <a:r>
              <a:rPr lang="en-US" i="1" dirty="0" smtClean="0"/>
              <a:t>property</a:t>
            </a:r>
            <a:r>
              <a:rPr lang="en-US" dirty="0" smtClean="0"/>
              <a:t>)});</a:t>
            </a:r>
          </a:p>
          <a:p>
            <a:pPr marL="0" indent="0">
              <a:buNone/>
            </a:pPr>
            <a:endParaRPr lang="en-US" dirty="0" smtClean="0"/>
          </a:p>
          <a:p>
            <a:pPr marL="0" indent="0">
              <a:buNone/>
            </a:pPr>
            <a:r>
              <a:rPr lang="en-US" dirty="0" smtClean="0"/>
              <a:t>       </a:t>
            </a:r>
          </a:p>
          <a:p>
            <a:endParaRPr lang="en-US" dirty="0"/>
          </a:p>
        </p:txBody>
      </p:sp>
      <p:sp>
        <p:nvSpPr>
          <p:cNvPr id="4" name="Rectangle 3"/>
          <p:cNvSpPr/>
          <p:nvPr/>
        </p:nvSpPr>
        <p:spPr>
          <a:xfrm>
            <a:off x="5347063" y="56273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smtClean="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4208668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Example </a:t>
            </a:r>
            <a:endParaRPr lang="en-US" dirty="0"/>
          </a:p>
        </p:txBody>
      </p:sp>
      <p:sp>
        <p:nvSpPr>
          <p:cNvPr id="3" name="Content Placeholder 2"/>
          <p:cNvSpPr>
            <a:spLocks noGrp="1"/>
          </p:cNvSpPr>
          <p:nvPr>
            <p:ph idx="1"/>
          </p:nvPr>
        </p:nvSpPr>
        <p:spPr/>
        <p:txBody>
          <a:bodyPr/>
          <a:lstStyle/>
          <a:p>
            <a:pPr marL="0" indent="0">
              <a:buNone/>
            </a:pPr>
            <a:r>
              <a:rPr lang="en-US" dirty="0">
                <a:solidFill>
                  <a:srgbClr val="0070C0"/>
                </a:solidFill>
              </a:rPr>
              <a:t>Vue.component</a:t>
            </a:r>
            <a:r>
              <a:rPr lang="en-US" dirty="0" smtClean="0">
                <a:solidFill>
                  <a:srgbClr val="0070C0"/>
                </a:solidFill>
              </a:rPr>
              <a:t>(‘greeting’,{</a:t>
            </a:r>
          </a:p>
          <a:p>
            <a:pPr marL="0" indent="0">
              <a:buNone/>
            </a:pPr>
            <a:r>
              <a:rPr lang="en-US" dirty="0" smtClean="0">
                <a:solidFill>
                  <a:srgbClr val="0070C0"/>
                </a:solidFill>
              </a:rPr>
              <a:t>template: ‘&lt;p&gt; Hey there, I am a reusable source! Don’t waste your energy to    			create new template!&lt;/p&gt;</a:t>
            </a:r>
            <a:endParaRPr lang="en-US" dirty="0">
              <a:solidFill>
                <a:srgbClr val="0070C0"/>
              </a:solidFill>
            </a:endParaRPr>
          </a:p>
          <a:p>
            <a:pPr marL="0" indent="0">
              <a:buNone/>
            </a:pPr>
            <a:r>
              <a:rPr lang="en-US" dirty="0" smtClean="0">
                <a:solidFill>
                  <a:srgbClr val="0070C0"/>
                </a:solidFill>
              </a:rPr>
              <a:t>});</a:t>
            </a:r>
          </a:p>
          <a:p>
            <a:pPr marL="0" indent="0">
              <a:buNone/>
            </a:pPr>
            <a:endParaRPr lang="en-US" dirty="0" smtClean="0"/>
          </a:p>
          <a:p>
            <a:pPr marL="0" indent="0">
              <a:buNone/>
            </a:pPr>
            <a:r>
              <a:rPr lang="en-US" dirty="0" smtClean="0"/>
              <a:t>Vue instances:</a:t>
            </a:r>
          </a:p>
          <a:p>
            <a:pPr marL="0" indent="0">
              <a:buNone/>
            </a:pPr>
            <a:r>
              <a:rPr lang="en-US" dirty="0" smtClean="0"/>
              <a:t>new Vue({el:’#vue-app-one’});</a:t>
            </a:r>
          </a:p>
          <a:p>
            <a:pPr marL="0" indent="0">
              <a:buNone/>
            </a:pPr>
            <a:r>
              <a:rPr lang="en-US" dirty="0"/>
              <a:t>new Vue({el:’#</a:t>
            </a:r>
            <a:r>
              <a:rPr lang="en-US" dirty="0" smtClean="0"/>
              <a:t>vue-app-two’});</a:t>
            </a:r>
            <a:endParaRPr lang="en-US" dirty="0"/>
          </a:p>
          <a:p>
            <a:pPr marL="0" indent="0">
              <a:buNone/>
            </a:pPr>
            <a:endParaRPr lang="en-US" dirty="0" smtClean="0"/>
          </a:p>
        </p:txBody>
      </p:sp>
      <p:sp>
        <p:nvSpPr>
          <p:cNvPr id="4" name="Rectangle 3"/>
          <p:cNvSpPr/>
          <p:nvPr/>
        </p:nvSpPr>
        <p:spPr>
          <a:xfrm>
            <a:off x="5451566" y="5753660"/>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3677510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in Action</a:t>
            </a:r>
            <a:endParaRPr lang="en-US" dirty="0"/>
          </a:p>
        </p:txBody>
      </p:sp>
      <p:sp>
        <p:nvSpPr>
          <p:cNvPr id="3" name="Content Placeholder 2"/>
          <p:cNvSpPr>
            <a:spLocks noGrp="1"/>
          </p:cNvSpPr>
          <p:nvPr>
            <p:ph idx="1"/>
          </p:nvPr>
        </p:nvSpPr>
        <p:spPr/>
        <p:txBody>
          <a:bodyPr/>
          <a:lstStyle/>
          <a:p>
            <a:r>
              <a:rPr lang="en-US" dirty="0" smtClean="0">
                <a:solidFill>
                  <a:srgbClr val="0070C0"/>
                </a:solidFill>
              </a:rPr>
              <a:t>&lt; div id = “vue-app-one”&gt;</a:t>
            </a:r>
          </a:p>
          <a:p>
            <a:pPr marL="0" indent="0">
              <a:buNone/>
            </a:pPr>
            <a:r>
              <a:rPr lang="en-US" dirty="0" smtClean="0">
                <a:solidFill>
                  <a:srgbClr val="0070C0"/>
                </a:solidFill>
              </a:rPr>
              <a:t>     &lt;h2&gt;</a:t>
            </a:r>
            <a:r>
              <a:rPr lang="en-US" dirty="0">
                <a:solidFill>
                  <a:srgbClr val="0070C0"/>
                </a:solidFill>
              </a:rPr>
              <a:t> </a:t>
            </a:r>
            <a:r>
              <a:rPr lang="en-US" dirty="0" smtClean="0">
                <a:solidFill>
                  <a:srgbClr val="0070C0"/>
                </a:solidFill>
              </a:rPr>
              <a:t>vue-app-one &lt;/h2&gt;</a:t>
            </a:r>
          </a:p>
          <a:p>
            <a:pPr marL="0" indent="0">
              <a:buNone/>
            </a:pPr>
            <a:r>
              <a:rPr lang="en-US" dirty="0" smtClean="0">
                <a:solidFill>
                  <a:srgbClr val="0070C0"/>
                </a:solidFill>
              </a:rPr>
              <a:t>     &lt;greeting&gt;&lt;/greeting&gt;</a:t>
            </a:r>
          </a:p>
          <a:p>
            <a:pPr marL="0" indent="0">
              <a:buNone/>
            </a:pPr>
            <a:r>
              <a:rPr lang="en-US" dirty="0" smtClean="0">
                <a:solidFill>
                  <a:srgbClr val="0070C0"/>
                </a:solidFill>
              </a:rPr>
              <a:t>     &lt;/div&gt;</a:t>
            </a:r>
          </a:p>
          <a:p>
            <a:r>
              <a:rPr lang="en-US" dirty="0" smtClean="0">
                <a:solidFill>
                  <a:srgbClr val="0070C0"/>
                </a:solidFill>
              </a:rPr>
              <a:t>&lt; </a:t>
            </a:r>
            <a:r>
              <a:rPr lang="en-US" dirty="0">
                <a:solidFill>
                  <a:srgbClr val="0070C0"/>
                </a:solidFill>
              </a:rPr>
              <a:t>div id = “</a:t>
            </a:r>
            <a:r>
              <a:rPr lang="en-US" dirty="0" smtClean="0">
                <a:solidFill>
                  <a:srgbClr val="0070C0"/>
                </a:solidFill>
              </a:rPr>
              <a:t>vue-app-two”&gt;</a:t>
            </a:r>
            <a:endParaRPr lang="en-US" dirty="0">
              <a:solidFill>
                <a:srgbClr val="0070C0"/>
              </a:solidFill>
            </a:endParaRPr>
          </a:p>
          <a:p>
            <a:pPr marL="0" indent="0">
              <a:buNone/>
            </a:pPr>
            <a:r>
              <a:rPr lang="en-US" dirty="0">
                <a:solidFill>
                  <a:srgbClr val="0070C0"/>
                </a:solidFill>
              </a:rPr>
              <a:t>     &lt;h2&gt; vue-app-one &lt;/h2&gt;</a:t>
            </a:r>
          </a:p>
          <a:p>
            <a:pPr marL="0" indent="0">
              <a:buNone/>
            </a:pPr>
            <a:r>
              <a:rPr lang="en-US" dirty="0">
                <a:solidFill>
                  <a:srgbClr val="0070C0"/>
                </a:solidFill>
              </a:rPr>
              <a:t>     &lt;greeting&gt;&lt;/greeting&gt;</a:t>
            </a:r>
          </a:p>
          <a:p>
            <a:pPr marL="0" indent="0">
              <a:buNone/>
            </a:pPr>
            <a:r>
              <a:rPr lang="en-US" dirty="0">
                <a:solidFill>
                  <a:srgbClr val="0070C0"/>
                </a:solidFill>
              </a:rPr>
              <a:t>     &lt;/div&gt;</a:t>
            </a:r>
          </a:p>
          <a:p>
            <a:pPr>
              <a:buFont typeface="Wingdings" panose="05000000000000000000" pitchFamily="2" charset="2"/>
              <a:buChar char="Ø"/>
            </a:pPr>
            <a:endParaRPr lang="en-US" dirty="0"/>
          </a:p>
        </p:txBody>
      </p:sp>
      <p:sp>
        <p:nvSpPr>
          <p:cNvPr id="4" name="Rectangle 3"/>
          <p:cNvSpPr/>
          <p:nvPr/>
        </p:nvSpPr>
        <p:spPr>
          <a:xfrm>
            <a:off x="5567783" y="57797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3639925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data be a paramente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Yes, but it has to be a function!</a:t>
            </a:r>
          </a:p>
          <a:p>
            <a:pPr marL="0" indent="0">
              <a:buNone/>
            </a:pPr>
            <a:r>
              <a:rPr lang="en-US" sz="1600" dirty="0"/>
              <a:t> </a:t>
            </a:r>
            <a:r>
              <a:rPr lang="en-US" sz="1600" dirty="0" smtClean="0"/>
              <a:t>     </a:t>
            </a:r>
            <a:r>
              <a:rPr lang="en-US" sz="1600" dirty="0" smtClean="0">
                <a:solidFill>
                  <a:srgbClr val="0070C0"/>
                </a:solidFill>
              </a:rPr>
              <a:t>	</a:t>
            </a:r>
            <a:r>
              <a:rPr lang="en-US" sz="1400" dirty="0" smtClean="0">
                <a:solidFill>
                  <a:srgbClr val="0070C0"/>
                </a:solidFill>
              </a:rPr>
              <a:t>Vue.component</a:t>
            </a:r>
            <a:r>
              <a:rPr lang="en-US" sz="1400" dirty="0">
                <a:solidFill>
                  <a:srgbClr val="0070C0"/>
                </a:solidFill>
              </a:rPr>
              <a:t>(‘greeting’,{</a:t>
            </a:r>
          </a:p>
          <a:p>
            <a:pPr marL="0" indent="0">
              <a:buNone/>
            </a:pPr>
            <a:r>
              <a:rPr lang="en-US" sz="1400" dirty="0" smtClean="0">
                <a:solidFill>
                  <a:srgbClr val="0070C0"/>
                </a:solidFill>
              </a:rPr>
              <a:t>	tremplate:’&lt;p&gt;{{notice}}, &lt;button v-on click =“”&gt;Change Notice &lt;/button&gt;&lt;/p&gt;,</a:t>
            </a:r>
          </a:p>
          <a:p>
            <a:pPr marL="0" indent="0">
              <a:buNone/>
            </a:pPr>
            <a:r>
              <a:rPr lang="en-US" sz="1400" dirty="0">
                <a:solidFill>
                  <a:srgbClr val="0070C0"/>
                </a:solidFill>
              </a:rPr>
              <a:t>	</a:t>
            </a:r>
            <a:r>
              <a:rPr lang="en-US" sz="1400" dirty="0" smtClean="0">
                <a:solidFill>
                  <a:srgbClr val="0070C0"/>
                </a:solidFill>
              </a:rPr>
              <a:t>data: function(){</a:t>
            </a:r>
          </a:p>
          <a:p>
            <a:pPr marL="0" indent="0">
              <a:buNone/>
            </a:pPr>
            <a:r>
              <a:rPr lang="en-US" sz="1400" dirty="0">
                <a:solidFill>
                  <a:srgbClr val="0070C0"/>
                </a:solidFill>
              </a:rPr>
              <a:t> </a:t>
            </a:r>
            <a:r>
              <a:rPr lang="en-US" sz="1400" dirty="0" smtClean="0">
                <a:solidFill>
                  <a:srgbClr val="0070C0"/>
                </a:solidFill>
              </a:rPr>
              <a:t>        return {</a:t>
            </a:r>
          </a:p>
          <a:p>
            <a:pPr marL="0" indent="0">
              <a:buNone/>
            </a:pPr>
            <a:r>
              <a:rPr lang="en-US" sz="1400" dirty="0">
                <a:solidFill>
                  <a:srgbClr val="0070C0"/>
                </a:solidFill>
              </a:rPr>
              <a:t> </a:t>
            </a:r>
            <a:r>
              <a:rPr lang="en-US" sz="1400" dirty="0" smtClean="0">
                <a:solidFill>
                  <a:srgbClr val="0070C0"/>
                </a:solidFill>
              </a:rPr>
              <a:t>         notice : ‘Hey </a:t>
            </a:r>
            <a:r>
              <a:rPr lang="en-US" sz="1400" dirty="0">
                <a:solidFill>
                  <a:srgbClr val="0070C0"/>
                </a:solidFill>
              </a:rPr>
              <a:t>there, I am a reusable source! Don’t waste your energy to </a:t>
            </a:r>
            <a:r>
              <a:rPr lang="en-US" sz="1400" dirty="0" smtClean="0">
                <a:solidFill>
                  <a:srgbClr val="0070C0"/>
                </a:solidFill>
              </a:rPr>
              <a:t>create new </a:t>
            </a:r>
            <a:r>
              <a:rPr lang="en-US" sz="1400" dirty="0">
                <a:solidFill>
                  <a:srgbClr val="0070C0"/>
                </a:solidFill>
              </a:rPr>
              <a:t>template</a:t>
            </a:r>
            <a:r>
              <a:rPr lang="en-US" sz="1400" dirty="0" smtClean="0">
                <a:solidFill>
                  <a:srgbClr val="0070C0"/>
                </a:solidFill>
              </a:rPr>
              <a:t>!’</a:t>
            </a:r>
            <a:endParaRPr lang="en-US" sz="1400" dirty="0">
              <a:solidFill>
                <a:srgbClr val="0070C0"/>
              </a:solidFill>
            </a:endParaRPr>
          </a:p>
          <a:p>
            <a:pPr marL="0" indent="0">
              <a:buNone/>
            </a:pPr>
            <a:r>
              <a:rPr lang="en-US" sz="1400" dirty="0" smtClean="0">
                <a:solidFill>
                  <a:srgbClr val="0070C0"/>
                </a:solidFill>
              </a:rPr>
              <a:t>	}},</a:t>
            </a:r>
          </a:p>
          <a:p>
            <a:pPr marL="0" indent="0">
              <a:buNone/>
            </a:pPr>
            <a:r>
              <a:rPr lang="en-US" sz="1400" dirty="0" smtClean="0">
                <a:solidFill>
                  <a:srgbClr val="0070C0"/>
                </a:solidFill>
              </a:rPr>
              <a:t>         methods:{</a:t>
            </a:r>
          </a:p>
          <a:p>
            <a:pPr marL="0" indent="0">
              <a:buNone/>
            </a:pPr>
            <a:r>
              <a:rPr lang="en-US" sz="1400" dirty="0" smtClean="0">
                <a:solidFill>
                  <a:srgbClr val="0070C0"/>
                </a:solidFill>
              </a:rPr>
              <a:t>         changeNotice : function(){</a:t>
            </a:r>
          </a:p>
          <a:p>
            <a:pPr marL="0" indent="0">
              <a:buNone/>
            </a:pPr>
            <a:r>
              <a:rPr lang="en-US" sz="1400" dirty="0">
                <a:solidFill>
                  <a:srgbClr val="0070C0"/>
                </a:solidFill>
              </a:rPr>
              <a:t> </a:t>
            </a:r>
            <a:r>
              <a:rPr lang="en-US" sz="1400" dirty="0" smtClean="0">
                <a:solidFill>
                  <a:srgbClr val="0070C0"/>
                </a:solidFill>
              </a:rPr>
              <a:t>        this.notice = ‘Congratulation’ you are an awesome Hoo-man!’;</a:t>
            </a:r>
          </a:p>
          <a:p>
            <a:pPr marL="0" indent="0">
              <a:buNone/>
            </a:pPr>
            <a:r>
              <a:rPr lang="en-US" sz="1400" dirty="0" smtClean="0">
                <a:solidFill>
                  <a:srgbClr val="0070C0"/>
                </a:solidFill>
              </a:rPr>
              <a:t>	}}</a:t>
            </a:r>
          </a:p>
          <a:p>
            <a:pPr marL="0" indent="0">
              <a:buNone/>
            </a:pPr>
            <a:r>
              <a:rPr lang="en-US" sz="1400" dirty="0" smtClean="0">
                <a:solidFill>
                  <a:srgbClr val="0070C0"/>
                </a:solidFill>
              </a:rPr>
              <a:t>	});</a:t>
            </a:r>
            <a:r>
              <a:rPr lang="en-US" dirty="0" smtClean="0">
                <a:solidFill>
                  <a:srgbClr val="0070C0"/>
                </a:solidFill>
              </a:rPr>
              <a:t>     </a:t>
            </a:r>
            <a:endParaRPr lang="en-US" dirty="0">
              <a:solidFill>
                <a:srgbClr val="0070C0"/>
              </a:solidFill>
            </a:endParaRPr>
          </a:p>
        </p:txBody>
      </p:sp>
      <p:sp>
        <p:nvSpPr>
          <p:cNvPr id="4" name="Rectangle 3"/>
          <p:cNvSpPr/>
          <p:nvPr/>
        </p:nvSpPr>
        <p:spPr>
          <a:xfrm>
            <a:off x="5567783" y="572753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3503514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Components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C</a:t>
            </a:r>
            <a:r>
              <a:rPr lang="en-US" dirty="0" smtClean="0"/>
              <a:t>ommon </a:t>
            </a:r>
            <a:r>
              <a:rPr lang="en-US" dirty="0"/>
              <a:t>for an app to be organized into a tree of nested </a:t>
            </a:r>
            <a:r>
              <a:rPr lang="en-US" dirty="0" smtClean="0"/>
              <a:t>components</a:t>
            </a:r>
          </a:p>
          <a:p>
            <a:r>
              <a:rPr lang="en-US" dirty="0"/>
              <a:t>For </a:t>
            </a:r>
            <a:r>
              <a:rPr lang="en-US" dirty="0" smtClean="0"/>
              <a:t>example : components </a:t>
            </a:r>
            <a:r>
              <a:rPr lang="en-US" dirty="0"/>
              <a:t>for a header, sidebar, and content area, each typically containing other components for navigation </a:t>
            </a:r>
            <a:r>
              <a:rPr lang="en-US" dirty="0" smtClean="0"/>
              <a:t>links can be created</a:t>
            </a:r>
          </a:p>
          <a:p>
            <a:r>
              <a:rPr lang="en-US" dirty="0"/>
              <a:t>To use these components in templates, they must be </a:t>
            </a:r>
            <a:r>
              <a:rPr lang="en-US" dirty="0" smtClean="0"/>
              <a:t>registered</a:t>
            </a:r>
          </a:p>
          <a:p>
            <a:pPr marL="0" indent="0">
              <a:buNone/>
            </a:pPr>
            <a:r>
              <a:rPr lang="en-US" dirty="0"/>
              <a:t> </a:t>
            </a:r>
            <a:r>
              <a:rPr lang="en-US" dirty="0" smtClean="0"/>
              <a:t>    </a:t>
            </a:r>
            <a:r>
              <a:rPr lang="en-US" dirty="0" smtClean="0">
                <a:solidFill>
                  <a:schemeClr val="tx2"/>
                </a:solidFill>
              </a:rPr>
              <a:t>Global registration</a:t>
            </a:r>
            <a:r>
              <a:rPr lang="en-US" dirty="0" smtClean="0"/>
              <a:t>: (available to all sub components)</a:t>
            </a:r>
          </a:p>
          <a:p>
            <a:pPr marL="0" indent="0">
              <a:buNone/>
            </a:pPr>
            <a:r>
              <a:rPr lang="en-US" dirty="0"/>
              <a:t> </a:t>
            </a:r>
            <a:r>
              <a:rPr lang="en-US" dirty="0" smtClean="0"/>
              <a:t>     		</a:t>
            </a:r>
            <a:r>
              <a:rPr lang="en-US" dirty="0" smtClean="0">
                <a:solidFill>
                  <a:srgbClr val="0070C0"/>
                </a:solidFill>
              </a:rPr>
              <a:t>Vue.component(….);</a:t>
            </a:r>
          </a:p>
          <a:p>
            <a:pPr marL="0" indent="0">
              <a:buNone/>
            </a:pPr>
            <a:r>
              <a:rPr lang="en-US" dirty="0" smtClean="0"/>
              <a:t>      </a:t>
            </a:r>
            <a:r>
              <a:rPr lang="en-US" dirty="0" smtClean="0">
                <a:solidFill>
                  <a:schemeClr val="tx2"/>
                </a:solidFill>
              </a:rPr>
              <a:t>Local registration</a:t>
            </a:r>
            <a:r>
              <a:rPr lang="en-US" dirty="0" smtClean="0"/>
              <a:t>:   (only use it when necessary)</a:t>
            </a:r>
          </a:p>
          <a:p>
            <a:pPr marL="0" indent="0">
              <a:buNone/>
            </a:pPr>
            <a:r>
              <a:rPr lang="en-US" dirty="0"/>
              <a:t>		</a:t>
            </a:r>
            <a:r>
              <a:rPr lang="en-US" dirty="0" smtClean="0"/>
              <a:t>Define </a:t>
            </a:r>
            <a:r>
              <a:rPr lang="en-US" dirty="0"/>
              <a:t>as plain JavaScript objects</a:t>
            </a:r>
            <a:r>
              <a:rPr lang="en-US" dirty="0" smtClean="0"/>
              <a:t>:</a:t>
            </a:r>
          </a:p>
          <a:p>
            <a:pPr marL="0" indent="0">
              <a:buNone/>
            </a:pPr>
            <a:r>
              <a:rPr lang="en-US" dirty="0"/>
              <a:t>		</a:t>
            </a:r>
            <a:r>
              <a:rPr lang="en-US" dirty="0">
                <a:solidFill>
                  <a:srgbClr val="0070C0"/>
                </a:solidFill>
              </a:rPr>
              <a:t>var ComponentA = { /* ... */ }</a:t>
            </a:r>
          </a:p>
          <a:p>
            <a:pPr marL="0" indent="0">
              <a:buNone/>
            </a:pPr>
            <a:r>
              <a:rPr lang="en-US" dirty="0" smtClean="0">
                <a:solidFill>
                  <a:srgbClr val="0070C0"/>
                </a:solidFill>
              </a:rPr>
              <a:t>		var </a:t>
            </a:r>
            <a:r>
              <a:rPr lang="en-US" dirty="0">
                <a:solidFill>
                  <a:srgbClr val="0070C0"/>
                </a:solidFill>
              </a:rPr>
              <a:t>ComponentB = { /* ... */ }  </a:t>
            </a:r>
            <a:r>
              <a:rPr lang="en-US" dirty="0" smtClean="0">
                <a:solidFill>
                  <a:srgbClr val="0070C0"/>
                </a:solidFill>
              </a:rPr>
              <a:t>		</a:t>
            </a:r>
          </a:p>
          <a:p>
            <a:pPr marL="0" indent="0">
              <a:buNone/>
            </a:pPr>
            <a:r>
              <a:rPr lang="en-US" dirty="0">
                <a:solidFill>
                  <a:srgbClr val="0070C0"/>
                </a:solidFill>
              </a:rPr>
              <a:t> </a:t>
            </a:r>
            <a:r>
              <a:rPr lang="en-US" dirty="0" smtClean="0">
                <a:solidFill>
                  <a:srgbClr val="0070C0"/>
                </a:solidFill>
              </a:rPr>
              <a:t>   </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6888866" y="499943"/>
            <a:ext cx="4799454" cy="1642366"/>
          </a:xfrm>
          <a:prstGeom prst="rect">
            <a:avLst/>
          </a:prstGeom>
        </p:spPr>
      </p:pic>
      <p:sp>
        <p:nvSpPr>
          <p:cNvPr id="5" name="Rectangle 4"/>
          <p:cNvSpPr/>
          <p:nvPr/>
        </p:nvSpPr>
        <p:spPr>
          <a:xfrm>
            <a:off x="5686697" y="5792848"/>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24038276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Data to Child Components with Props</a:t>
            </a:r>
          </a:p>
        </p:txBody>
      </p:sp>
      <p:sp>
        <p:nvSpPr>
          <p:cNvPr id="3" name="Content Placeholder 2"/>
          <p:cNvSpPr>
            <a:spLocks noGrp="1"/>
          </p:cNvSpPr>
          <p:nvPr>
            <p:ph idx="1"/>
          </p:nvPr>
        </p:nvSpPr>
        <p:spPr/>
        <p:txBody>
          <a:bodyPr/>
          <a:lstStyle/>
          <a:p>
            <a:r>
              <a:rPr lang="en-US" dirty="0"/>
              <a:t>Props are custom attributes you can register on a </a:t>
            </a:r>
            <a:r>
              <a:rPr lang="en-US" dirty="0" smtClean="0"/>
              <a:t>component</a:t>
            </a:r>
          </a:p>
          <a:p>
            <a:pPr marL="0" indent="0">
              <a:buNone/>
            </a:pPr>
            <a:r>
              <a:rPr lang="en-US" dirty="0" smtClean="0">
                <a:solidFill>
                  <a:srgbClr val="0070C0"/>
                </a:solidFill>
              </a:rPr>
              <a:t>	</a:t>
            </a:r>
            <a:r>
              <a:rPr lang="en-US" sz="1600" dirty="0" smtClean="0">
                <a:solidFill>
                  <a:srgbClr val="0070C0"/>
                </a:solidFill>
              </a:rPr>
              <a:t>Vue.component</a:t>
            </a:r>
            <a:r>
              <a:rPr lang="en-US" sz="1600" dirty="0">
                <a:solidFill>
                  <a:srgbClr val="0070C0"/>
                </a:solidFill>
              </a:rPr>
              <a:t>('blog-post', {</a:t>
            </a:r>
          </a:p>
          <a:p>
            <a:pPr marL="0" indent="0">
              <a:buNone/>
            </a:pPr>
            <a:r>
              <a:rPr lang="en-US" sz="1600" dirty="0" smtClean="0">
                <a:solidFill>
                  <a:srgbClr val="0070C0"/>
                </a:solidFill>
              </a:rPr>
              <a:t>	props</a:t>
            </a:r>
            <a:r>
              <a:rPr lang="en-US" sz="1600" dirty="0">
                <a:solidFill>
                  <a:srgbClr val="0070C0"/>
                </a:solidFill>
              </a:rPr>
              <a:t>: ['title'],</a:t>
            </a:r>
          </a:p>
          <a:p>
            <a:pPr marL="0" indent="0">
              <a:buNone/>
            </a:pPr>
            <a:r>
              <a:rPr lang="en-US" sz="1600" dirty="0" smtClean="0">
                <a:solidFill>
                  <a:srgbClr val="0070C0"/>
                </a:solidFill>
              </a:rPr>
              <a:t>	template</a:t>
            </a:r>
            <a:r>
              <a:rPr lang="en-US" sz="1600" dirty="0">
                <a:solidFill>
                  <a:srgbClr val="0070C0"/>
                </a:solidFill>
              </a:rPr>
              <a:t>: '&lt;h3&gt;{{ title }}&lt;/h3&gt;'</a:t>
            </a:r>
          </a:p>
          <a:p>
            <a:pPr marL="0" indent="0">
              <a:buNone/>
            </a:pPr>
            <a:r>
              <a:rPr lang="en-US" sz="1600" dirty="0" smtClean="0">
                <a:solidFill>
                  <a:srgbClr val="0070C0"/>
                </a:solidFill>
              </a:rPr>
              <a:t>	});</a:t>
            </a:r>
            <a:endParaRPr lang="en-US" sz="1600" dirty="0">
              <a:solidFill>
                <a:srgbClr val="0070C0"/>
              </a:solidFill>
            </a:endParaRPr>
          </a:p>
          <a:p>
            <a:r>
              <a:rPr lang="en-US" dirty="0"/>
              <a:t>A component can have as many props </a:t>
            </a:r>
            <a:r>
              <a:rPr lang="en-US" dirty="0" smtClean="0"/>
              <a:t>as, </a:t>
            </a:r>
            <a:r>
              <a:rPr lang="en-US" dirty="0"/>
              <a:t>any value can be passed to any prop</a:t>
            </a:r>
          </a:p>
        </p:txBody>
      </p:sp>
      <p:sp>
        <p:nvSpPr>
          <p:cNvPr id="4" name="Rectangle 3"/>
          <p:cNvSpPr/>
          <p:nvPr/>
        </p:nvSpPr>
        <p:spPr>
          <a:xfrm>
            <a:off x="5699760" y="5727534"/>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36397142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data…(continues)</a:t>
            </a:r>
            <a:endParaRPr lang="en-US" dirty="0"/>
          </a:p>
        </p:txBody>
      </p:sp>
      <p:sp>
        <p:nvSpPr>
          <p:cNvPr id="3" name="Content Placeholder 2"/>
          <p:cNvSpPr>
            <a:spLocks noGrp="1"/>
          </p:cNvSpPr>
          <p:nvPr>
            <p:ph idx="1"/>
          </p:nvPr>
        </p:nvSpPr>
        <p:spPr>
          <a:xfrm>
            <a:off x="1033469" y="2588797"/>
            <a:ext cx="8825659" cy="3416300"/>
          </a:xfrm>
        </p:spPr>
        <p:txBody>
          <a:bodyPr>
            <a:normAutofit fontScale="92500"/>
          </a:bodyPr>
          <a:lstStyle/>
          <a:p>
            <a:r>
              <a:rPr lang="en-US" dirty="0"/>
              <a:t>Once a prop is registered, </a:t>
            </a:r>
            <a:r>
              <a:rPr lang="en-US" dirty="0" smtClean="0"/>
              <a:t>data can be passed as </a:t>
            </a:r>
            <a:r>
              <a:rPr lang="en-US" dirty="0"/>
              <a:t>a custom attribute, like this</a:t>
            </a:r>
            <a:r>
              <a:rPr lang="en-US" dirty="0" smtClean="0"/>
              <a:t>:</a:t>
            </a:r>
          </a:p>
          <a:p>
            <a:pPr marL="0" indent="0">
              <a:buNone/>
            </a:pPr>
            <a:r>
              <a:rPr lang="en-US" sz="1200" dirty="0"/>
              <a:t>     </a:t>
            </a:r>
            <a:r>
              <a:rPr lang="en-US" sz="1200" dirty="0" smtClean="0"/>
              <a:t>      </a:t>
            </a:r>
            <a:r>
              <a:rPr lang="en-US" sz="1200" dirty="0" smtClean="0">
                <a:solidFill>
                  <a:srgbClr val="0070C0"/>
                </a:solidFill>
              </a:rPr>
              <a:t>&lt;</a:t>
            </a:r>
            <a:r>
              <a:rPr lang="en-US" sz="1200" dirty="0">
                <a:solidFill>
                  <a:srgbClr val="0070C0"/>
                </a:solidFill>
              </a:rPr>
              <a:t>blog-post title="My journey with Vue"&gt;&lt;/blog-post&gt;</a:t>
            </a:r>
          </a:p>
          <a:p>
            <a:pPr marL="0" indent="0">
              <a:buNone/>
            </a:pPr>
            <a:r>
              <a:rPr lang="en-US" sz="1200" dirty="0" smtClean="0">
                <a:solidFill>
                  <a:srgbClr val="0070C0"/>
                </a:solidFill>
              </a:rPr>
              <a:t>	&lt;</a:t>
            </a:r>
            <a:r>
              <a:rPr lang="en-US" sz="1200" dirty="0">
                <a:solidFill>
                  <a:srgbClr val="0070C0"/>
                </a:solidFill>
              </a:rPr>
              <a:t>blog-post title="Blogging with Vue"&gt;&lt;/blog-post&gt;</a:t>
            </a:r>
          </a:p>
          <a:p>
            <a:pPr marL="0" indent="0">
              <a:buNone/>
            </a:pPr>
            <a:r>
              <a:rPr lang="en-US" sz="1200" dirty="0" smtClean="0">
                <a:solidFill>
                  <a:srgbClr val="0070C0"/>
                </a:solidFill>
              </a:rPr>
              <a:t>	&lt;</a:t>
            </a:r>
            <a:r>
              <a:rPr lang="en-US" sz="1200" dirty="0">
                <a:solidFill>
                  <a:srgbClr val="0070C0"/>
                </a:solidFill>
              </a:rPr>
              <a:t>blog-post title="Why Vue is so </a:t>
            </a:r>
            <a:r>
              <a:rPr lang="en-US" sz="1200" dirty="0" smtClean="0">
                <a:solidFill>
                  <a:srgbClr val="0070C0"/>
                </a:solidFill>
              </a:rPr>
              <a:t>fun</a:t>
            </a:r>
            <a:r>
              <a:rPr lang="en-US" sz="1200" dirty="0">
                <a:solidFill>
                  <a:srgbClr val="0070C0"/>
                </a:solidFill>
              </a:rPr>
              <a:t>"&gt;&lt;/blog-post</a:t>
            </a:r>
            <a:r>
              <a:rPr lang="en-US" sz="1200" dirty="0" smtClean="0">
                <a:solidFill>
                  <a:srgbClr val="0070C0"/>
                </a:solidFill>
              </a:rPr>
              <a:t>&gt;</a:t>
            </a:r>
          </a:p>
          <a:p>
            <a:pPr>
              <a:buFont typeface="Wingdings" panose="05000000000000000000" pitchFamily="2" charset="2"/>
              <a:buChar char="Ø"/>
            </a:pPr>
            <a:r>
              <a:rPr lang="en-US" sz="1200" dirty="0" smtClean="0">
                <a:solidFill>
                  <a:schemeClr val="tx1"/>
                </a:solidFill>
              </a:rPr>
              <a:t>Array of Post data:</a:t>
            </a:r>
          </a:p>
          <a:p>
            <a:pPr marL="0" indent="0">
              <a:buNone/>
            </a:pPr>
            <a:r>
              <a:rPr lang="en-US" sz="1200" dirty="0" smtClean="0">
                <a:solidFill>
                  <a:schemeClr val="tx1"/>
                </a:solidFill>
              </a:rPr>
              <a:t>            </a:t>
            </a:r>
            <a:r>
              <a:rPr lang="en-US" sz="1200" dirty="0" smtClean="0">
                <a:solidFill>
                  <a:srgbClr val="0070C0"/>
                </a:solidFill>
              </a:rPr>
              <a:t>new </a:t>
            </a:r>
            <a:r>
              <a:rPr lang="en-US" sz="1200" dirty="0">
                <a:solidFill>
                  <a:srgbClr val="0070C0"/>
                </a:solidFill>
              </a:rPr>
              <a:t>Vue</a:t>
            </a:r>
            <a:r>
              <a:rPr lang="en-US" sz="1200" dirty="0" smtClean="0">
                <a:solidFill>
                  <a:srgbClr val="0070C0"/>
                </a:solidFill>
              </a:rPr>
              <a:t>({   </a:t>
            </a:r>
            <a:r>
              <a:rPr lang="en-US" sz="1200" dirty="0">
                <a:solidFill>
                  <a:srgbClr val="0070C0"/>
                </a:solidFill>
              </a:rPr>
              <a:t>el: '#blog-post-demo', </a:t>
            </a:r>
            <a:r>
              <a:rPr lang="en-US" sz="1200" dirty="0" smtClean="0">
                <a:solidFill>
                  <a:srgbClr val="0070C0"/>
                </a:solidFill>
              </a:rPr>
              <a:t>		</a:t>
            </a:r>
            <a:r>
              <a:rPr lang="en-US" sz="1200" dirty="0" smtClean="0">
                <a:solidFill>
                  <a:schemeClr val="tx1"/>
                </a:solidFill>
              </a:rPr>
              <a:t>Then </a:t>
            </a:r>
            <a:r>
              <a:rPr lang="en-US" sz="1200" dirty="0">
                <a:solidFill>
                  <a:schemeClr val="tx1"/>
                </a:solidFill>
              </a:rPr>
              <a:t>want to render a component for each one:</a:t>
            </a:r>
          </a:p>
          <a:p>
            <a:pPr marL="0" indent="0">
              <a:buNone/>
            </a:pPr>
            <a:r>
              <a:rPr lang="en-US" sz="1200" dirty="0">
                <a:solidFill>
                  <a:srgbClr val="0070C0"/>
                </a:solidFill>
              </a:rPr>
              <a:t>  </a:t>
            </a:r>
            <a:r>
              <a:rPr lang="en-US" sz="1200" dirty="0" smtClean="0">
                <a:solidFill>
                  <a:srgbClr val="0070C0"/>
                </a:solidFill>
              </a:rPr>
              <a:t>          data</a:t>
            </a:r>
            <a:r>
              <a:rPr lang="en-US" sz="1200" dirty="0">
                <a:solidFill>
                  <a:srgbClr val="0070C0"/>
                </a:solidFill>
              </a:rPr>
              <a:t>: {</a:t>
            </a:r>
          </a:p>
          <a:p>
            <a:pPr marL="0" indent="0">
              <a:buNone/>
            </a:pPr>
            <a:r>
              <a:rPr lang="en-US" sz="1200" dirty="0">
                <a:solidFill>
                  <a:srgbClr val="0070C0"/>
                </a:solidFill>
              </a:rPr>
              <a:t>   </a:t>
            </a:r>
            <a:r>
              <a:rPr lang="en-US" sz="1200" dirty="0" smtClean="0">
                <a:solidFill>
                  <a:srgbClr val="0070C0"/>
                </a:solidFill>
              </a:rPr>
              <a:t>         </a:t>
            </a:r>
            <a:r>
              <a:rPr lang="en-US" sz="1200" dirty="0">
                <a:solidFill>
                  <a:srgbClr val="0070C0"/>
                </a:solidFill>
              </a:rPr>
              <a:t>posts: </a:t>
            </a:r>
            <a:r>
              <a:rPr lang="en-US" sz="1200" dirty="0" smtClean="0">
                <a:solidFill>
                  <a:srgbClr val="0070C0"/>
                </a:solidFill>
              </a:rPr>
              <a:t>[</a:t>
            </a:r>
          </a:p>
          <a:p>
            <a:pPr marL="0" indent="0">
              <a:buNone/>
            </a:pPr>
            <a:r>
              <a:rPr lang="en-US" sz="1200" dirty="0" smtClean="0">
                <a:solidFill>
                  <a:srgbClr val="0070C0"/>
                </a:solidFill>
              </a:rPr>
              <a:t>    	{ </a:t>
            </a:r>
            <a:r>
              <a:rPr lang="en-US" sz="1200" dirty="0">
                <a:solidFill>
                  <a:srgbClr val="0070C0"/>
                </a:solidFill>
              </a:rPr>
              <a:t>id: 1, title: 'My journey with Vue' </a:t>
            </a:r>
            <a:r>
              <a:rPr lang="en-US" sz="1200" dirty="0" smtClean="0">
                <a:solidFill>
                  <a:srgbClr val="0070C0"/>
                </a:solidFill>
              </a:rPr>
              <a:t>},</a:t>
            </a:r>
          </a:p>
          <a:p>
            <a:pPr marL="0" indent="0">
              <a:buNone/>
            </a:pPr>
            <a:r>
              <a:rPr lang="en-US" sz="1200" dirty="0" smtClean="0">
                <a:solidFill>
                  <a:srgbClr val="0070C0"/>
                </a:solidFill>
              </a:rPr>
              <a:t> 	{ id: 2, title: 'Blogging with Vue' },</a:t>
            </a:r>
          </a:p>
          <a:p>
            <a:pPr marL="0" indent="0">
              <a:buNone/>
            </a:pPr>
            <a:r>
              <a:rPr lang="en-US" sz="1200" dirty="0" smtClean="0">
                <a:solidFill>
                  <a:srgbClr val="0070C0"/>
                </a:solidFill>
              </a:rPr>
              <a:t> 	{ </a:t>
            </a:r>
            <a:r>
              <a:rPr lang="en-US" sz="1200" dirty="0">
                <a:solidFill>
                  <a:srgbClr val="0070C0"/>
                </a:solidFill>
              </a:rPr>
              <a:t>id: 3, title: 'Why Vue is so fun' </a:t>
            </a:r>
            <a:r>
              <a:rPr lang="en-US" sz="1200" dirty="0" smtClean="0">
                <a:solidFill>
                  <a:srgbClr val="0070C0"/>
                </a:solidFill>
              </a:rPr>
              <a:t>}     ]   }    })</a:t>
            </a:r>
          </a:p>
          <a:p>
            <a:pPr marL="0" indent="0">
              <a:buNone/>
            </a:pPr>
            <a:endParaRPr lang="en-US" sz="1600" dirty="0">
              <a:solidFill>
                <a:srgbClr val="0070C0"/>
              </a:solidFill>
            </a:endParaRPr>
          </a:p>
        </p:txBody>
      </p:sp>
      <p:pic>
        <p:nvPicPr>
          <p:cNvPr id="5" name="Picture 4"/>
          <p:cNvPicPr>
            <a:picLocks noChangeAspect="1"/>
          </p:cNvPicPr>
          <p:nvPr/>
        </p:nvPicPr>
        <p:blipFill>
          <a:blip r:embed="rId2"/>
          <a:stretch>
            <a:fillRect/>
          </a:stretch>
        </p:blipFill>
        <p:spPr>
          <a:xfrm>
            <a:off x="5420174" y="2891856"/>
            <a:ext cx="1672958" cy="1026268"/>
          </a:xfrm>
          <a:prstGeom prst="rect">
            <a:avLst/>
          </a:prstGeom>
        </p:spPr>
      </p:pic>
      <p:pic>
        <p:nvPicPr>
          <p:cNvPr id="10" name="Picture 9"/>
          <p:cNvPicPr>
            <a:picLocks noChangeAspect="1"/>
          </p:cNvPicPr>
          <p:nvPr/>
        </p:nvPicPr>
        <p:blipFill>
          <a:blip r:embed="rId3"/>
          <a:stretch>
            <a:fillRect/>
          </a:stretch>
        </p:blipFill>
        <p:spPr>
          <a:xfrm>
            <a:off x="4951775" y="4629681"/>
            <a:ext cx="2845195" cy="1390119"/>
          </a:xfrm>
          <a:prstGeom prst="rect">
            <a:avLst/>
          </a:prstGeom>
        </p:spPr>
      </p:pic>
      <p:sp>
        <p:nvSpPr>
          <p:cNvPr id="4" name="Rectangle 3"/>
          <p:cNvSpPr/>
          <p:nvPr/>
        </p:nvSpPr>
        <p:spPr>
          <a:xfrm>
            <a:off x="5567783" y="5915741"/>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2331871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Architecture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417" y="2338252"/>
            <a:ext cx="8974183" cy="4245428"/>
          </a:xfrm>
        </p:spPr>
      </p:pic>
      <p:sp>
        <p:nvSpPr>
          <p:cNvPr id="5" name="Rectangle 4"/>
          <p:cNvSpPr/>
          <p:nvPr/>
        </p:nvSpPr>
        <p:spPr>
          <a:xfrm>
            <a:off x="5791200" y="5910413"/>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9557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Element</a:t>
            </a:r>
            <a:endParaRPr lang="en-US" dirty="0"/>
          </a:p>
        </p:txBody>
      </p:sp>
      <p:sp>
        <p:nvSpPr>
          <p:cNvPr id="3" name="Content Placeholder 2"/>
          <p:cNvSpPr>
            <a:spLocks noGrp="1"/>
          </p:cNvSpPr>
          <p:nvPr>
            <p:ph idx="1"/>
          </p:nvPr>
        </p:nvSpPr>
        <p:spPr/>
        <p:txBody>
          <a:bodyPr/>
          <a:lstStyle/>
          <a:p>
            <a:r>
              <a:rPr lang="en-US" dirty="0" smtClean="0"/>
              <a:t>When building a component with multiple properties:</a:t>
            </a:r>
          </a:p>
          <a:p>
            <a:pPr marL="0" indent="0">
              <a:buNone/>
            </a:pPr>
            <a:r>
              <a:rPr lang="pt-BR" sz="1600" dirty="0">
                <a:solidFill>
                  <a:srgbClr val="0070C0"/>
                </a:solidFill>
              </a:rPr>
              <a:t>&lt;h3&gt;{{ title }}&lt;/h3&gt;</a:t>
            </a:r>
          </a:p>
          <a:p>
            <a:pPr marL="0" indent="0">
              <a:buNone/>
            </a:pPr>
            <a:r>
              <a:rPr lang="pt-BR" sz="1600" dirty="0">
                <a:solidFill>
                  <a:srgbClr val="0070C0"/>
                </a:solidFill>
              </a:rPr>
              <a:t>&lt;div v-html="content"&gt;&lt;/div</a:t>
            </a:r>
            <a:r>
              <a:rPr lang="pt-BR" sz="1600" dirty="0" smtClean="0">
                <a:solidFill>
                  <a:srgbClr val="0070C0"/>
                </a:solidFill>
              </a:rPr>
              <a:t>&gt;</a:t>
            </a:r>
            <a:endParaRPr lang="en-US" sz="1600" dirty="0">
              <a:solidFill>
                <a:srgbClr val="0070C0"/>
              </a:solidFill>
            </a:endParaRPr>
          </a:p>
          <a:p>
            <a:pPr marL="0" indent="0">
              <a:buNone/>
            </a:pPr>
            <a:r>
              <a:rPr lang="en-US" sz="1600" dirty="0" smtClean="0">
                <a:solidFill>
                  <a:schemeClr val="accent1"/>
                </a:solidFill>
              </a:rPr>
              <a:t>Error</a:t>
            </a:r>
            <a:r>
              <a:rPr lang="en-US" sz="1600" dirty="0">
                <a:solidFill>
                  <a:schemeClr val="accent1"/>
                </a:solidFill>
              </a:rPr>
              <a:t>: every component must have a single root </a:t>
            </a:r>
            <a:r>
              <a:rPr lang="en-US" sz="1600" dirty="0" smtClean="0">
                <a:solidFill>
                  <a:schemeClr val="accent1"/>
                </a:solidFill>
              </a:rPr>
              <a:t>element</a:t>
            </a:r>
          </a:p>
          <a:p>
            <a:pPr marL="0" indent="0">
              <a:buNone/>
            </a:pPr>
            <a:r>
              <a:rPr lang="en-US" sz="1600" dirty="0" smtClean="0">
                <a:solidFill>
                  <a:schemeClr val="tx1"/>
                </a:solidFill>
              </a:rPr>
              <a:t> </a:t>
            </a:r>
            <a:r>
              <a:rPr lang="en-US" sz="1600" dirty="0" smtClean="0">
                <a:solidFill>
                  <a:srgbClr val="00B050"/>
                </a:solidFill>
              </a:rPr>
              <a:t>Solution</a:t>
            </a:r>
            <a:r>
              <a:rPr lang="en-US" sz="1600" dirty="0" smtClean="0">
                <a:solidFill>
                  <a:schemeClr val="tx1"/>
                </a:solidFill>
              </a:rPr>
              <a:t>: Wrap the properties in root (prent) element</a:t>
            </a:r>
          </a:p>
          <a:p>
            <a:pPr marL="0" indent="0">
              <a:buNone/>
            </a:pPr>
            <a:r>
              <a:rPr lang="en-US" sz="1600" dirty="0" smtClean="0">
                <a:solidFill>
                  <a:srgbClr val="0070C0"/>
                </a:solidFill>
              </a:rPr>
              <a:t> </a:t>
            </a:r>
            <a:r>
              <a:rPr lang="en-US" sz="1600" dirty="0">
                <a:solidFill>
                  <a:srgbClr val="00B050"/>
                </a:solidFill>
              </a:rPr>
              <a:t>&lt;div class="blog-post"&gt;</a:t>
            </a:r>
          </a:p>
          <a:p>
            <a:pPr marL="0" indent="0">
              <a:buNone/>
            </a:pPr>
            <a:r>
              <a:rPr lang="en-US" sz="1600" dirty="0">
                <a:solidFill>
                  <a:srgbClr val="0070C0"/>
                </a:solidFill>
              </a:rPr>
              <a:t>  &lt;h3&gt;{{ title }}&lt;/h3&gt;</a:t>
            </a:r>
          </a:p>
          <a:p>
            <a:pPr marL="0" indent="0">
              <a:buNone/>
            </a:pPr>
            <a:r>
              <a:rPr lang="en-US" sz="1600" dirty="0">
                <a:solidFill>
                  <a:srgbClr val="0070C0"/>
                </a:solidFill>
              </a:rPr>
              <a:t>  &lt;div v-html="content"&gt;&lt;/div&gt;</a:t>
            </a:r>
          </a:p>
          <a:p>
            <a:pPr marL="0" indent="0">
              <a:buNone/>
            </a:pPr>
            <a:r>
              <a:rPr lang="en-US" sz="1600" dirty="0">
                <a:solidFill>
                  <a:srgbClr val="00B050"/>
                </a:solidFill>
              </a:rPr>
              <a:t>&lt;/div&gt; </a:t>
            </a:r>
            <a:endParaRPr lang="en-US" sz="1600" dirty="0" smtClean="0">
              <a:solidFill>
                <a:srgbClr val="00B050"/>
              </a:solidFill>
            </a:endParaRPr>
          </a:p>
        </p:txBody>
      </p:sp>
      <p:sp>
        <p:nvSpPr>
          <p:cNvPr id="4" name="Rectangle 3"/>
          <p:cNvSpPr/>
          <p:nvPr/>
        </p:nvSpPr>
        <p:spPr>
          <a:xfrm>
            <a:off x="5567783" y="57797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24595188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 to Parents with Events</a:t>
            </a:r>
          </a:p>
        </p:txBody>
      </p:sp>
      <p:sp>
        <p:nvSpPr>
          <p:cNvPr id="3" name="Content Placeholder 2"/>
          <p:cNvSpPr>
            <a:spLocks noGrp="1"/>
          </p:cNvSpPr>
          <p:nvPr>
            <p:ph idx="1"/>
          </p:nvPr>
        </p:nvSpPr>
        <p:spPr/>
        <p:txBody>
          <a:bodyPr/>
          <a:lstStyle/>
          <a:p>
            <a:r>
              <a:rPr lang="en-US" dirty="0" smtClean="0"/>
              <a:t>Changes can be made in the parent component through the child component using events.</a:t>
            </a:r>
          </a:p>
          <a:p>
            <a:pPr marL="0" indent="0">
              <a:buNone/>
            </a:pPr>
            <a:r>
              <a:rPr lang="en-US" dirty="0" smtClean="0"/>
              <a:t>Example: To enlarge a text in a component:</a:t>
            </a:r>
          </a:p>
          <a:p>
            <a:pPr marL="0" indent="0">
              <a:buNone/>
            </a:pPr>
            <a:r>
              <a:rPr lang="en-US" dirty="0" smtClean="0"/>
              <a:t>In child:	(emit the change)			 In parent: (Listen)</a:t>
            </a:r>
          </a:p>
          <a:p>
            <a:pPr marL="0" indent="0">
              <a:buNone/>
            </a:pPr>
            <a:r>
              <a:rPr lang="en-US" sz="1400" dirty="0">
                <a:solidFill>
                  <a:srgbClr val="0070C0"/>
                </a:solidFill>
              </a:rPr>
              <a:t>&lt;button v-on:click="$emit('enlarge-text', 0.1)"&gt;     </a:t>
            </a:r>
            <a:r>
              <a:rPr lang="en-US" sz="1400" dirty="0">
                <a:solidFill>
                  <a:srgbClr val="00B050"/>
                </a:solidFill>
              </a:rPr>
              <a:t>&lt;blog-post</a:t>
            </a:r>
          </a:p>
          <a:p>
            <a:pPr marL="0" indent="0">
              <a:buNone/>
            </a:pPr>
            <a:r>
              <a:rPr lang="en-US" sz="1400" dirty="0">
                <a:solidFill>
                  <a:srgbClr val="0070C0"/>
                </a:solidFill>
              </a:rPr>
              <a:t>  Enlarge </a:t>
            </a:r>
            <a:r>
              <a:rPr lang="en-US" sz="1400" dirty="0" smtClean="0">
                <a:solidFill>
                  <a:srgbClr val="0070C0"/>
                </a:solidFill>
              </a:rPr>
              <a:t>text						</a:t>
            </a:r>
            <a:r>
              <a:rPr lang="en-US" sz="1400" dirty="0">
                <a:solidFill>
                  <a:srgbClr val="0070C0"/>
                </a:solidFill>
              </a:rPr>
              <a:t>	</a:t>
            </a:r>
            <a:r>
              <a:rPr lang="en-US" sz="1400" dirty="0" smtClean="0">
                <a:solidFill>
                  <a:srgbClr val="00B050"/>
                </a:solidFill>
              </a:rPr>
              <a:t>  </a:t>
            </a:r>
            <a:r>
              <a:rPr lang="en-US" sz="1400" dirty="0">
                <a:solidFill>
                  <a:srgbClr val="00B050"/>
                </a:solidFill>
              </a:rPr>
              <a:t>v-on:enlarge-text="postFontSize += $event</a:t>
            </a:r>
            <a:r>
              <a:rPr lang="en-US" sz="1400" dirty="0">
                <a:solidFill>
                  <a:srgbClr val="0070C0"/>
                </a:solidFill>
              </a:rPr>
              <a:t>"</a:t>
            </a:r>
          </a:p>
          <a:p>
            <a:pPr marL="0" indent="0">
              <a:buNone/>
            </a:pPr>
            <a:r>
              <a:rPr lang="en-US" sz="1400" dirty="0">
                <a:solidFill>
                  <a:srgbClr val="0070C0"/>
                </a:solidFill>
              </a:rPr>
              <a:t>&lt;/button</a:t>
            </a:r>
            <a:r>
              <a:rPr lang="en-US" sz="1400" dirty="0" smtClean="0">
                <a:solidFill>
                  <a:srgbClr val="0070C0"/>
                </a:solidFill>
              </a:rPr>
              <a:t>&gt;								</a:t>
            </a:r>
            <a:r>
              <a:rPr lang="en-US" sz="1400" dirty="0" smtClean="0">
                <a:solidFill>
                  <a:srgbClr val="00B050"/>
                </a:solidFill>
              </a:rPr>
              <a:t>  </a:t>
            </a:r>
            <a:r>
              <a:rPr lang="en-US" sz="1400" dirty="0">
                <a:solidFill>
                  <a:srgbClr val="00B050"/>
                </a:solidFill>
              </a:rPr>
              <a:t>&gt;&lt;/blog-post&gt;</a:t>
            </a:r>
            <a:endParaRPr lang="en-US" sz="1400" dirty="0" smtClean="0">
              <a:solidFill>
                <a:srgbClr val="00B050"/>
              </a:solidFill>
            </a:endParaRPr>
          </a:p>
          <a:p>
            <a:pPr marL="0" indent="0">
              <a:buNone/>
            </a:pPr>
            <a:endParaRPr lang="en-US" dirty="0">
              <a:solidFill>
                <a:srgbClr val="00B050"/>
              </a:solidFill>
            </a:endParaRPr>
          </a:p>
        </p:txBody>
      </p:sp>
      <p:sp>
        <p:nvSpPr>
          <p:cNvPr id="4" name="Rectangle 3"/>
          <p:cNvSpPr/>
          <p:nvPr/>
        </p:nvSpPr>
        <p:spPr>
          <a:xfrm>
            <a:off x="5399314" y="56273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991783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Distribution with Slots</a:t>
            </a:r>
          </a:p>
        </p:txBody>
      </p:sp>
      <p:sp>
        <p:nvSpPr>
          <p:cNvPr id="3" name="Content Placeholder 2"/>
          <p:cNvSpPr>
            <a:spLocks noGrp="1"/>
          </p:cNvSpPr>
          <p:nvPr>
            <p:ph idx="1"/>
          </p:nvPr>
        </p:nvSpPr>
        <p:spPr/>
        <p:txBody>
          <a:bodyPr/>
          <a:lstStyle/>
          <a:p>
            <a:r>
              <a:rPr lang="en-US" dirty="0"/>
              <a:t> it’s often useful to be able to pass content to a </a:t>
            </a:r>
            <a:r>
              <a:rPr lang="en-US" dirty="0" smtClean="0"/>
              <a:t>component.</a:t>
            </a:r>
          </a:p>
          <a:p>
            <a:r>
              <a:rPr lang="en-US" dirty="0" smtClean="0"/>
              <a:t>This task can be achieved using </a:t>
            </a:r>
            <a:r>
              <a:rPr lang="en-US" dirty="0" smtClean="0">
                <a:solidFill>
                  <a:srgbClr val="00B050"/>
                </a:solidFill>
              </a:rPr>
              <a:t>&lt;slot&gt; </a:t>
            </a:r>
            <a:r>
              <a:rPr lang="en-US" dirty="0" smtClean="0">
                <a:solidFill>
                  <a:schemeClr val="tx1"/>
                </a:solidFill>
              </a:rPr>
              <a:t>element</a:t>
            </a:r>
            <a:r>
              <a:rPr lang="en-US" dirty="0" smtClean="0">
                <a:solidFill>
                  <a:srgbClr val="00B050"/>
                </a:solidFill>
              </a:rPr>
              <a:t>.</a:t>
            </a:r>
            <a:endParaRPr lang="en-US" dirty="0">
              <a:solidFill>
                <a:srgbClr val="00B050"/>
              </a:solidFill>
            </a:endParaRPr>
          </a:p>
        </p:txBody>
      </p:sp>
      <p:pic>
        <p:nvPicPr>
          <p:cNvPr id="6" name="Picture 5"/>
          <p:cNvPicPr>
            <a:picLocks noChangeAspect="1"/>
          </p:cNvPicPr>
          <p:nvPr/>
        </p:nvPicPr>
        <p:blipFill>
          <a:blip r:embed="rId2"/>
          <a:stretch>
            <a:fillRect/>
          </a:stretch>
        </p:blipFill>
        <p:spPr>
          <a:xfrm>
            <a:off x="1768928" y="3441246"/>
            <a:ext cx="4083232" cy="2505620"/>
          </a:xfrm>
          <a:prstGeom prst="rect">
            <a:avLst/>
          </a:prstGeom>
        </p:spPr>
      </p:pic>
      <p:sp>
        <p:nvSpPr>
          <p:cNvPr id="4" name="Rectangle 3"/>
          <p:cNvSpPr/>
          <p:nvPr/>
        </p:nvSpPr>
        <p:spPr>
          <a:xfrm>
            <a:off x="5567783" y="5590918"/>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649370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Components</a:t>
            </a:r>
          </a:p>
        </p:txBody>
      </p:sp>
      <p:sp>
        <p:nvSpPr>
          <p:cNvPr id="3" name="Content Placeholder 2"/>
          <p:cNvSpPr>
            <a:spLocks noGrp="1"/>
          </p:cNvSpPr>
          <p:nvPr>
            <p:ph idx="1"/>
          </p:nvPr>
        </p:nvSpPr>
        <p:spPr/>
        <p:txBody>
          <a:bodyPr/>
          <a:lstStyle/>
          <a:p>
            <a:r>
              <a:rPr lang="en-US" dirty="0"/>
              <a:t>Vue’s </a:t>
            </a:r>
            <a:r>
              <a:rPr lang="en-US" dirty="0">
                <a:solidFill>
                  <a:srgbClr val="00B050"/>
                </a:solidFill>
              </a:rPr>
              <a:t>&lt;component&gt; </a:t>
            </a:r>
            <a:r>
              <a:rPr lang="en-US" dirty="0"/>
              <a:t>element with the </a:t>
            </a:r>
            <a:r>
              <a:rPr lang="en-US" dirty="0">
                <a:solidFill>
                  <a:srgbClr val="00B050"/>
                </a:solidFill>
              </a:rPr>
              <a:t>is</a:t>
            </a:r>
            <a:r>
              <a:rPr lang="en-US" dirty="0"/>
              <a:t> special </a:t>
            </a:r>
            <a:r>
              <a:rPr lang="en-US" dirty="0" smtClean="0"/>
              <a:t>attribute (allowing us to use tabbed components):</a:t>
            </a:r>
            <a:endParaRPr lang="en-US" dirty="0"/>
          </a:p>
        </p:txBody>
      </p:sp>
      <p:pic>
        <p:nvPicPr>
          <p:cNvPr id="5" name="Picture 4"/>
          <p:cNvPicPr>
            <a:picLocks noChangeAspect="1"/>
          </p:cNvPicPr>
          <p:nvPr/>
        </p:nvPicPr>
        <p:blipFill>
          <a:blip r:embed="rId2"/>
          <a:stretch>
            <a:fillRect/>
          </a:stretch>
        </p:blipFill>
        <p:spPr>
          <a:xfrm>
            <a:off x="1407795" y="4311650"/>
            <a:ext cx="5353050" cy="1000125"/>
          </a:xfrm>
          <a:prstGeom prst="rect">
            <a:avLst/>
          </a:prstGeom>
        </p:spPr>
      </p:pic>
      <p:pic>
        <p:nvPicPr>
          <p:cNvPr id="6" name="Picture 5"/>
          <p:cNvPicPr>
            <a:picLocks noChangeAspect="1"/>
          </p:cNvPicPr>
          <p:nvPr/>
        </p:nvPicPr>
        <p:blipFill>
          <a:blip r:embed="rId3"/>
          <a:stretch>
            <a:fillRect/>
          </a:stretch>
        </p:blipFill>
        <p:spPr>
          <a:xfrm>
            <a:off x="1407795" y="3377096"/>
            <a:ext cx="7782579" cy="934554"/>
          </a:xfrm>
          <a:prstGeom prst="rect">
            <a:avLst/>
          </a:prstGeom>
        </p:spPr>
      </p:pic>
      <p:sp>
        <p:nvSpPr>
          <p:cNvPr id="8" name="Rectangle 7"/>
          <p:cNvSpPr/>
          <p:nvPr/>
        </p:nvSpPr>
        <p:spPr>
          <a:xfrm>
            <a:off x="1519645" y="5316068"/>
            <a:ext cx="6096000" cy="1200329"/>
          </a:xfrm>
          <a:prstGeom prst="rect">
            <a:avLst/>
          </a:prstGeom>
        </p:spPr>
        <p:txBody>
          <a:bodyPr>
            <a:spAutoFit/>
          </a:bodyPr>
          <a:lstStyle/>
          <a:p>
            <a:r>
              <a:rPr lang="en-US" dirty="0"/>
              <a:t>In the example above, </a:t>
            </a:r>
            <a:r>
              <a:rPr lang="en-US" dirty="0">
                <a:solidFill>
                  <a:srgbClr val="00B050"/>
                </a:solidFill>
              </a:rPr>
              <a:t>currentTabComponen</a:t>
            </a:r>
            <a:r>
              <a:rPr lang="en-US" dirty="0"/>
              <a:t>t can contain either:</a:t>
            </a:r>
          </a:p>
          <a:p>
            <a:pPr marL="285750" indent="-285750">
              <a:buFont typeface="Wingdings" panose="05000000000000000000" pitchFamily="2" charset="2"/>
              <a:buChar char="Ø"/>
            </a:pPr>
            <a:r>
              <a:rPr lang="en-US" dirty="0" smtClean="0"/>
              <a:t>the </a:t>
            </a:r>
            <a:r>
              <a:rPr lang="en-US" dirty="0"/>
              <a:t>name of a registered component, or</a:t>
            </a:r>
          </a:p>
          <a:p>
            <a:pPr marL="285750" indent="-285750">
              <a:buFont typeface="Wingdings" panose="05000000000000000000" pitchFamily="2" charset="2"/>
              <a:buChar char="Ø"/>
            </a:pPr>
            <a:r>
              <a:rPr lang="en-US" dirty="0"/>
              <a:t>a component’s options object</a:t>
            </a:r>
          </a:p>
        </p:txBody>
      </p:sp>
      <p:sp>
        <p:nvSpPr>
          <p:cNvPr id="4" name="Rectangle 3"/>
          <p:cNvSpPr/>
          <p:nvPr/>
        </p:nvSpPr>
        <p:spPr>
          <a:xfrm>
            <a:off x="5425440" y="5731567"/>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23228374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Template Parsing Caveats</a:t>
            </a:r>
          </a:p>
        </p:txBody>
      </p:sp>
      <p:sp>
        <p:nvSpPr>
          <p:cNvPr id="3" name="Content Placeholder 2"/>
          <p:cNvSpPr>
            <a:spLocks noGrp="1"/>
          </p:cNvSpPr>
          <p:nvPr>
            <p:ph idx="1"/>
          </p:nvPr>
        </p:nvSpPr>
        <p:spPr/>
        <p:txBody>
          <a:bodyPr>
            <a:normAutofit fontScale="62500" lnSpcReduction="20000"/>
          </a:bodyPr>
          <a:lstStyle/>
          <a:p>
            <a:r>
              <a:rPr lang="en-US" dirty="0"/>
              <a:t>DOM Templates are </a:t>
            </a:r>
            <a:r>
              <a:rPr lang="en-US" dirty="0" smtClean="0"/>
              <a:t>defined </a:t>
            </a:r>
            <a:r>
              <a:rPr lang="en-US" dirty="0"/>
              <a:t>inside </a:t>
            </a:r>
            <a:r>
              <a:rPr lang="en-US" dirty="0" smtClean="0"/>
              <a:t>an </a:t>
            </a:r>
            <a:r>
              <a:rPr lang="en-US" dirty="0"/>
              <a:t>actual .html file that the browser will load and open</a:t>
            </a:r>
            <a:r>
              <a:rPr lang="en-US" dirty="0" smtClean="0"/>
              <a:t>. Those </a:t>
            </a:r>
            <a:r>
              <a:rPr lang="en-US" dirty="0"/>
              <a:t>are usually used when </a:t>
            </a:r>
            <a:r>
              <a:rPr lang="en-US" dirty="0" smtClean="0"/>
              <a:t>we </a:t>
            </a:r>
            <a:r>
              <a:rPr lang="en-US" dirty="0"/>
              <a:t>don’t use a build system and directly include Vue in the page</a:t>
            </a:r>
            <a:r>
              <a:rPr lang="en-US" dirty="0" smtClean="0"/>
              <a:t>.</a:t>
            </a:r>
            <a:endParaRPr lang="en-US" dirty="0"/>
          </a:p>
          <a:p>
            <a:r>
              <a:rPr lang="en-US" dirty="0"/>
              <a:t>For example:</a:t>
            </a:r>
          </a:p>
          <a:p>
            <a:pPr marL="0" indent="0">
              <a:buNone/>
            </a:pPr>
            <a:r>
              <a:rPr lang="en-US" dirty="0" smtClean="0">
                <a:solidFill>
                  <a:srgbClr val="0070C0"/>
                </a:solidFill>
              </a:rPr>
              <a:t>&lt;</a:t>
            </a:r>
            <a:r>
              <a:rPr lang="en-US" dirty="0">
                <a:solidFill>
                  <a:srgbClr val="0070C0"/>
                </a:solidFill>
              </a:rPr>
              <a:t>body&gt;</a:t>
            </a:r>
          </a:p>
          <a:p>
            <a:pPr marL="0" indent="0">
              <a:buNone/>
            </a:pPr>
            <a:r>
              <a:rPr lang="en-US" dirty="0">
                <a:solidFill>
                  <a:srgbClr val="0070C0"/>
                </a:solidFill>
              </a:rPr>
              <a:t>  &lt;div id="app"&gt; &lt;!-- your App is runnning in this div </a:t>
            </a:r>
            <a:r>
              <a:rPr lang="en-US" dirty="0" smtClean="0">
                <a:solidFill>
                  <a:srgbClr val="0070C0"/>
                </a:solidFill>
              </a:rPr>
              <a:t>---&gt;</a:t>
            </a:r>
          </a:p>
          <a:p>
            <a:pPr marL="0" indent="0">
              <a:buNone/>
            </a:pPr>
            <a:r>
              <a:rPr lang="en-US" dirty="0" smtClean="0">
                <a:solidFill>
                  <a:srgbClr val="0070C0"/>
                </a:solidFill>
              </a:rPr>
              <a:t>   &lt;my-component&gt;&lt;/my-component&gt;</a:t>
            </a:r>
          </a:p>
          <a:p>
            <a:pPr marL="0" indent="0">
              <a:buNone/>
            </a:pPr>
            <a:r>
              <a:rPr lang="en-US" dirty="0" smtClean="0">
                <a:solidFill>
                  <a:srgbClr val="0070C0"/>
                </a:solidFill>
              </a:rPr>
              <a:t> </a:t>
            </a:r>
            <a:r>
              <a:rPr lang="en-US" dirty="0">
                <a:solidFill>
                  <a:srgbClr val="0070C0"/>
                </a:solidFill>
              </a:rPr>
              <a:t>&lt;/div</a:t>
            </a:r>
            <a:r>
              <a:rPr lang="en-US" dirty="0" smtClean="0">
                <a:solidFill>
                  <a:srgbClr val="0070C0"/>
                </a:solidFill>
              </a:rPr>
              <a:t>&gt;</a:t>
            </a:r>
          </a:p>
          <a:p>
            <a:pPr marL="0" indent="0">
              <a:buNone/>
            </a:pPr>
            <a:r>
              <a:rPr lang="en-US" dirty="0" smtClean="0">
                <a:solidFill>
                  <a:srgbClr val="0070C0"/>
                </a:solidFill>
              </a:rPr>
              <a:t>  </a:t>
            </a:r>
            <a:r>
              <a:rPr lang="en-US" dirty="0">
                <a:solidFill>
                  <a:srgbClr val="0070C0"/>
                </a:solidFill>
              </a:rPr>
              <a:t>&lt;template id="template-for-my-component"&gt;</a:t>
            </a:r>
          </a:p>
          <a:p>
            <a:pPr marL="0" indent="0">
              <a:buNone/>
            </a:pPr>
            <a:r>
              <a:rPr lang="en-US" dirty="0">
                <a:solidFill>
                  <a:srgbClr val="0070C0"/>
                </a:solidFill>
              </a:rPr>
              <a:t>    {{ message }}</a:t>
            </a:r>
          </a:p>
          <a:p>
            <a:pPr marL="0" indent="0">
              <a:buNone/>
            </a:pPr>
            <a:r>
              <a:rPr lang="en-US" dirty="0">
                <a:solidFill>
                  <a:srgbClr val="0070C0"/>
                </a:solidFill>
              </a:rPr>
              <a:t>  &lt;/template&gt;</a:t>
            </a:r>
          </a:p>
          <a:p>
            <a:pPr marL="0" indent="0">
              <a:buNone/>
            </a:pPr>
            <a:r>
              <a:rPr lang="en-US" dirty="0">
                <a:solidFill>
                  <a:srgbClr val="0070C0"/>
                </a:solidFill>
              </a:rPr>
              <a:t>&lt;/body&gt;</a:t>
            </a:r>
          </a:p>
          <a:p>
            <a:pPr marL="0" indent="0">
              <a:buNone/>
            </a:pPr>
            <a:r>
              <a:rPr lang="en-US" dirty="0"/>
              <a:t>This HTML will be controlled by the browser before Vue can work with it, and therefore Vue is limited by the caveats explained in the linked documentation (can’t use other elments besides &lt;tr&gt;,&lt;tbody&gt; in &lt;table&gt; etc.).</a:t>
            </a:r>
          </a:p>
        </p:txBody>
      </p:sp>
      <p:sp>
        <p:nvSpPr>
          <p:cNvPr id="4" name="Rectangle 3"/>
          <p:cNvSpPr/>
          <p:nvPr/>
        </p:nvSpPr>
        <p:spPr>
          <a:xfrm>
            <a:off x="5464628" y="5627385"/>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Abhishek</a:t>
            </a:r>
            <a:endParaRPr lang="en-US" dirty="0">
              <a:solidFill>
                <a:srgbClr val="204162"/>
              </a:solidFill>
            </a:endParaRPr>
          </a:p>
        </p:txBody>
      </p:sp>
    </p:spTree>
    <p:extLst>
      <p:ext uri="{BB962C8B-B14F-4D97-AF65-F5344CB8AC3E}">
        <p14:creationId xmlns:p14="http://schemas.microsoft.com/office/powerpoint/2010/main" val="1682528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Declarative Binding</a:t>
            </a:r>
            <a:endParaRPr lang="en-US" dirty="0"/>
          </a:p>
        </p:txBody>
      </p:sp>
      <p:sp>
        <p:nvSpPr>
          <p:cNvPr id="3" name="Content Placeholder 2"/>
          <p:cNvSpPr>
            <a:spLocks noGrp="1"/>
          </p:cNvSpPr>
          <p:nvPr>
            <p:ph idx="1"/>
          </p:nvPr>
        </p:nvSpPr>
        <p:spPr>
          <a:xfrm>
            <a:off x="1154954" y="2603500"/>
            <a:ext cx="10118292" cy="3416300"/>
          </a:xfrm>
        </p:spPr>
        <p:txBody>
          <a:bodyPr/>
          <a:lstStyle/>
          <a:p>
            <a:r>
              <a:rPr lang="en-US" dirty="0">
                <a:solidFill>
                  <a:srgbClr val="204162"/>
                </a:solidFill>
              </a:rPr>
              <a:t>At the core of Vue.js is a system that enables us to declaratively render data to the </a:t>
            </a:r>
            <a:r>
              <a:rPr lang="en-US" dirty="0" smtClean="0">
                <a:solidFill>
                  <a:srgbClr val="204162"/>
                </a:solidFill>
              </a:rPr>
              <a:t>DOM </a:t>
            </a:r>
            <a:r>
              <a:rPr lang="en-US" dirty="0">
                <a:solidFill>
                  <a:srgbClr val="204162"/>
                </a:solidFill>
              </a:rPr>
              <a:t>using straightforward template syntax</a:t>
            </a:r>
            <a:r>
              <a:rPr lang="en-US" dirty="0" smtClean="0">
                <a:solidFill>
                  <a:srgbClr val="204162"/>
                </a:solidFill>
              </a:rPr>
              <a:t>:</a:t>
            </a:r>
            <a:endParaRPr lang="en-US" dirty="0" smtClean="0">
              <a:solidFill>
                <a:srgbClr val="20416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274" y="3821415"/>
            <a:ext cx="8825658" cy="1547252"/>
          </a:xfrm>
          <a:prstGeom prst="rect">
            <a:avLst/>
          </a:prstGeom>
        </p:spPr>
      </p:pic>
      <p:sp>
        <p:nvSpPr>
          <p:cNvPr id="5" name="Rectangle 4"/>
          <p:cNvSpPr/>
          <p:nvPr/>
        </p:nvSpPr>
        <p:spPr>
          <a:xfrm>
            <a:off x="5686697" y="5801752"/>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2438045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Declarative Binding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1659" y="2338252"/>
            <a:ext cx="7921272" cy="3304902"/>
          </a:xfrm>
          <a:prstGeom prst="rect">
            <a:avLst/>
          </a:prstGeom>
        </p:spPr>
      </p:pic>
      <p:sp>
        <p:nvSpPr>
          <p:cNvPr id="3" name="TextBox 2"/>
          <p:cNvSpPr txBox="1"/>
          <p:nvPr/>
        </p:nvSpPr>
        <p:spPr>
          <a:xfrm>
            <a:off x="1476102" y="5931441"/>
            <a:ext cx="8634549"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04162"/>
                </a:solidFill>
              </a:rPr>
              <a:t>The data and the DOM are now linked, and everything is now </a:t>
            </a:r>
            <a:r>
              <a:rPr lang="en-US" b="1" dirty="0">
                <a:solidFill>
                  <a:srgbClr val="204162"/>
                </a:solidFill>
              </a:rPr>
              <a:t>reactive</a:t>
            </a:r>
            <a:endParaRPr lang="en-US" dirty="0">
              <a:solidFill>
                <a:srgbClr val="204162"/>
              </a:solidFill>
            </a:endParaRPr>
          </a:p>
        </p:txBody>
      </p:sp>
      <p:sp>
        <p:nvSpPr>
          <p:cNvPr id="5" name="Rectangle 4"/>
          <p:cNvSpPr/>
          <p:nvPr/>
        </p:nvSpPr>
        <p:spPr>
          <a:xfrm>
            <a:off x="5567783" y="5908358"/>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192628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34481"/>
            <a:ext cx="8825659" cy="1299268"/>
          </a:xfrm>
        </p:spPr>
        <p:txBody>
          <a:bodyPr/>
          <a:lstStyle/>
          <a:p>
            <a:pPr algn="ctr"/>
            <a:r>
              <a:rPr lang="en-US" b="1" dirty="0"/>
              <a:t>The Vue Instance</a:t>
            </a:r>
            <a:br>
              <a:rPr lang="en-US" b="1" dirty="0"/>
            </a:br>
            <a:endParaRPr lang="en-US" dirty="0"/>
          </a:p>
        </p:txBody>
      </p:sp>
      <p:sp>
        <p:nvSpPr>
          <p:cNvPr id="3" name="Content Placeholder 2"/>
          <p:cNvSpPr>
            <a:spLocks noGrp="1"/>
          </p:cNvSpPr>
          <p:nvPr>
            <p:ph idx="1"/>
          </p:nvPr>
        </p:nvSpPr>
        <p:spPr>
          <a:xfrm>
            <a:off x="1154954" y="2603500"/>
            <a:ext cx="10392612" cy="3416300"/>
          </a:xfrm>
        </p:spPr>
        <p:txBody>
          <a:bodyPr/>
          <a:lstStyle/>
          <a:p>
            <a:pPr marL="0" indent="0">
              <a:buNone/>
            </a:pPr>
            <a:r>
              <a:rPr lang="en-US" sz="1900" dirty="0" smtClean="0">
                <a:solidFill>
                  <a:srgbClr val="204162"/>
                </a:solidFill>
              </a:rPr>
              <a:t>Creating a </a:t>
            </a:r>
            <a:r>
              <a:rPr lang="en-US" sz="1900" dirty="0">
                <a:solidFill>
                  <a:srgbClr val="204162"/>
                </a:solidFill>
              </a:rPr>
              <a:t>V</a:t>
            </a:r>
            <a:r>
              <a:rPr lang="en-US" sz="1900" dirty="0" smtClean="0">
                <a:solidFill>
                  <a:srgbClr val="204162"/>
                </a:solidFill>
              </a:rPr>
              <a:t>ue instance</a:t>
            </a:r>
            <a:endParaRPr lang="en-US" dirty="0" smtClean="0">
              <a:solidFill>
                <a:srgbClr val="204162"/>
              </a:solidFill>
            </a:endParaRPr>
          </a:p>
          <a:p>
            <a:r>
              <a:rPr lang="en-US" dirty="0" smtClean="0">
                <a:solidFill>
                  <a:srgbClr val="204162"/>
                </a:solidFill>
              </a:rPr>
              <a:t>Every </a:t>
            </a:r>
            <a:r>
              <a:rPr lang="en-US" dirty="0">
                <a:solidFill>
                  <a:srgbClr val="204162"/>
                </a:solidFill>
              </a:rPr>
              <a:t>Vue application starts by creating a new </a:t>
            </a:r>
            <a:r>
              <a:rPr lang="en-US" b="1" dirty="0">
                <a:solidFill>
                  <a:srgbClr val="204162"/>
                </a:solidFill>
              </a:rPr>
              <a:t>Vue instance</a:t>
            </a:r>
            <a:r>
              <a:rPr lang="en-US" dirty="0">
                <a:solidFill>
                  <a:srgbClr val="204162"/>
                </a:solidFill>
              </a:rPr>
              <a:t> with </a:t>
            </a:r>
            <a:r>
              <a:rPr lang="en-US" dirty="0" smtClean="0">
                <a:solidFill>
                  <a:srgbClr val="204162"/>
                </a:solidFill>
              </a:rPr>
              <a:t>the </a:t>
            </a:r>
            <a:r>
              <a:rPr lang="en-US" dirty="0">
                <a:solidFill>
                  <a:srgbClr val="204162"/>
                </a:solidFill>
              </a:rPr>
              <a:t>V</a:t>
            </a:r>
            <a:r>
              <a:rPr lang="en-US" dirty="0" smtClean="0">
                <a:solidFill>
                  <a:srgbClr val="204162"/>
                </a:solidFill>
              </a:rPr>
              <a:t>ue function</a:t>
            </a:r>
          </a:p>
          <a:p>
            <a:r>
              <a:rPr lang="en-US" dirty="0">
                <a:solidFill>
                  <a:srgbClr val="204162"/>
                </a:solidFill>
              </a:rPr>
              <a:t> A Vue application consists of a </a:t>
            </a:r>
            <a:r>
              <a:rPr lang="en-US" b="1" dirty="0">
                <a:solidFill>
                  <a:srgbClr val="204162"/>
                </a:solidFill>
              </a:rPr>
              <a:t>root Vue instance</a:t>
            </a:r>
            <a:r>
              <a:rPr lang="en-US" dirty="0">
                <a:solidFill>
                  <a:srgbClr val="204162"/>
                </a:solidFill>
              </a:rPr>
              <a:t> created with new </a:t>
            </a:r>
            <a:r>
              <a:rPr lang="en-US" dirty="0" smtClean="0">
                <a:solidFill>
                  <a:srgbClr val="204162"/>
                </a:solidFill>
              </a:rPr>
              <a:t>Vue</a:t>
            </a:r>
            <a:r>
              <a:rPr lang="en-US" dirty="0">
                <a:solidFill>
                  <a:srgbClr val="204162"/>
                </a:solidFill>
              </a:rPr>
              <a:t>,  optionally organized into a tree of nested, reusable components.</a:t>
            </a:r>
          </a:p>
          <a:p>
            <a:endParaRPr lang="en-US" dirty="0" smtClean="0">
              <a:solidFill>
                <a:srgbClr val="204162"/>
              </a:solidFill>
            </a:endParaRPr>
          </a:p>
          <a:p>
            <a:pPr marL="0" indent="0">
              <a:buNone/>
            </a:pPr>
            <a:endParaRPr lang="en-US" dirty="0">
              <a:solidFill>
                <a:srgbClr val="20416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474" y="4778829"/>
            <a:ext cx="7701664" cy="1476103"/>
          </a:xfrm>
          <a:prstGeom prst="rect">
            <a:avLst/>
          </a:prstGeom>
        </p:spPr>
      </p:pic>
      <p:sp>
        <p:nvSpPr>
          <p:cNvPr id="4" name="Rectangle 3"/>
          <p:cNvSpPr/>
          <p:nvPr/>
        </p:nvSpPr>
        <p:spPr>
          <a:xfrm>
            <a:off x="5737306" y="5862517"/>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3855638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298401"/>
            <a:ext cx="8825659" cy="706964"/>
          </a:xfrm>
        </p:spPr>
        <p:txBody>
          <a:bodyPr/>
          <a:lstStyle/>
          <a:p>
            <a:pPr algn="ctr"/>
            <a:r>
              <a:rPr lang="en-US" b="1" dirty="0" smtClean="0"/>
              <a:t>Data and Methods</a:t>
            </a:r>
            <a:r>
              <a:rPr lang="en-US" b="1" dirty="0"/>
              <a:t/>
            </a:r>
            <a:br>
              <a:rPr lang="en-US" b="1" dirty="0"/>
            </a:br>
            <a:endParaRPr lang="en-US" dirty="0"/>
          </a:p>
        </p:txBody>
      </p:sp>
      <p:sp>
        <p:nvSpPr>
          <p:cNvPr id="3" name="Content Placeholder 2"/>
          <p:cNvSpPr>
            <a:spLocks noGrp="1"/>
          </p:cNvSpPr>
          <p:nvPr>
            <p:ph idx="1"/>
          </p:nvPr>
        </p:nvSpPr>
        <p:spPr>
          <a:xfrm>
            <a:off x="1154954" y="2603500"/>
            <a:ext cx="10131355" cy="3416300"/>
          </a:xfrm>
        </p:spPr>
        <p:txBody>
          <a:bodyPr/>
          <a:lstStyle/>
          <a:p>
            <a:r>
              <a:rPr lang="en-US" dirty="0">
                <a:solidFill>
                  <a:srgbClr val="204162"/>
                </a:solidFill>
              </a:rPr>
              <a:t>When a Vue instance is created, it adds all the properties found in </a:t>
            </a:r>
            <a:r>
              <a:rPr lang="en-US" b="1" dirty="0" smtClean="0">
                <a:solidFill>
                  <a:srgbClr val="204162"/>
                </a:solidFill>
              </a:rPr>
              <a:t>data</a:t>
            </a:r>
            <a:r>
              <a:rPr lang="en-US" dirty="0" smtClean="0">
                <a:solidFill>
                  <a:srgbClr val="204162"/>
                </a:solidFill>
              </a:rPr>
              <a:t> object </a:t>
            </a:r>
            <a:r>
              <a:rPr lang="en-US" dirty="0">
                <a:solidFill>
                  <a:srgbClr val="204162"/>
                </a:solidFill>
              </a:rPr>
              <a:t>to Vue’s </a:t>
            </a:r>
            <a:r>
              <a:rPr lang="en-US" b="1" dirty="0">
                <a:solidFill>
                  <a:srgbClr val="204162"/>
                </a:solidFill>
              </a:rPr>
              <a:t>reactivity system</a:t>
            </a:r>
            <a:r>
              <a:rPr lang="en-US" dirty="0">
                <a:solidFill>
                  <a:srgbClr val="204162"/>
                </a:solidFill>
              </a:rPr>
              <a:t>. When the values of those properties change, the view will “react”, updating to match the new values.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9" y="3799771"/>
            <a:ext cx="7498080" cy="2522652"/>
          </a:xfrm>
          <a:prstGeom prst="rect">
            <a:avLst/>
          </a:prstGeom>
        </p:spPr>
      </p:pic>
      <p:sp>
        <p:nvSpPr>
          <p:cNvPr id="4" name="Rectangle 3"/>
          <p:cNvSpPr/>
          <p:nvPr/>
        </p:nvSpPr>
        <p:spPr>
          <a:xfrm>
            <a:off x="5567782" y="5930008"/>
            <a:ext cx="6096000" cy="784830"/>
          </a:xfrm>
          <a:prstGeom prst="rect">
            <a:avLst/>
          </a:prstGeom>
        </p:spPr>
        <p:txBody>
          <a:bodyPr>
            <a:spAutoFit/>
          </a:bodyPr>
          <a:lstStyle/>
          <a:p>
            <a:pPr algn="r"/>
            <a:r>
              <a:rPr lang="en-US" dirty="0">
                <a:solidFill>
                  <a:srgbClr val="204162"/>
                </a:solidFill>
              </a:rPr>
              <a:t>Presented by</a:t>
            </a:r>
          </a:p>
          <a:p>
            <a:pPr algn="r"/>
            <a:endParaRPr lang="en-US" sz="900" dirty="0">
              <a:solidFill>
                <a:srgbClr val="204162"/>
              </a:solidFill>
            </a:endParaRPr>
          </a:p>
          <a:p>
            <a:pPr algn="r"/>
            <a:r>
              <a:rPr lang="en-US" dirty="0">
                <a:solidFill>
                  <a:srgbClr val="204162"/>
                </a:solidFill>
              </a:rPr>
              <a:t>Gangadhar</a:t>
            </a:r>
            <a:endParaRPr lang="en-US" dirty="0">
              <a:solidFill>
                <a:srgbClr val="204162"/>
              </a:solidFill>
            </a:endParaRPr>
          </a:p>
        </p:txBody>
      </p:sp>
    </p:spTree>
    <p:extLst>
      <p:ext uri="{BB962C8B-B14F-4D97-AF65-F5344CB8AC3E}">
        <p14:creationId xmlns:p14="http://schemas.microsoft.com/office/powerpoint/2010/main" val="16861045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285</TotalTime>
  <Words>1676</Words>
  <Application>Microsoft Office PowerPoint</Application>
  <PresentationFormat>Widescreen</PresentationFormat>
  <Paragraphs>474</Paragraphs>
  <Slides>54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Century Gothic</vt:lpstr>
      <vt:lpstr>Consolas</vt:lpstr>
      <vt:lpstr>Roboto Mono</vt:lpstr>
      <vt:lpstr>Source Sans Pro</vt:lpstr>
      <vt:lpstr>Times New Roman</vt:lpstr>
      <vt:lpstr>Wingdings</vt:lpstr>
      <vt:lpstr>Wingdings 3</vt:lpstr>
      <vt:lpstr>Ion Boardroom</vt:lpstr>
      <vt:lpstr>PowerPoint Presentation</vt:lpstr>
      <vt:lpstr>Overview </vt:lpstr>
      <vt:lpstr>Introduction</vt:lpstr>
      <vt:lpstr>Introduction</vt:lpstr>
      <vt:lpstr>Architecture</vt:lpstr>
      <vt:lpstr>Declarative Binding</vt:lpstr>
      <vt:lpstr>Declarative Binding</vt:lpstr>
      <vt:lpstr>The Vue Instance </vt:lpstr>
      <vt:lpstr>Data and Methods </vt:lpstr>
      <vt:lpstr>Template Syntax </vt:lpstr>
      <vt:lpstr>Directives</vt:lpstr>
      <vt:lpstr>Interpolations</vt:lpstr>
      <vt:lpstr>Using JavaScript Expressions</vt:lpstr>
      <vt:lpstr>Computed Properties</vt:lpstr>
      <vt:lpstr>Basic Example</vt:lpstr>
      <vt:lpstr>RESULT</vt:lpstr>
      <vt:lpstr>Class and style binding</vt:lpstr>
      <vt:lpstr>CONTINUE..</vt:lpstr>
      <vt:lpstr>CONTINUE..</vt:lpstr>
      <vt:lpstr>Conditional Rendering</vt:lpstr>
      <vt:lpstr>Conditional Rendering</vt:lpstr>
      <vt:lpstr>Conditional Rendering</vt:lpstr>
      <vt:lpstr>Conditional Rendering  v-else-if</vt:lpstr>
      <vt:lpstr>Conditional Rendering  v-if vs v-show</vt:lpstr>
      <vt:lpstr>List Rendering</vt:lpstr>
      <vt:lpstr>Event Handlers</vt:lpstr>
      <vt:lpstr>PowerPoint Presentation</vt:lpstr>
      <vt:lpstr>PowerPoint Presentation</vt:lpstr>
      <vt:lpstr>PowerPoint Presentation</vt:lpstr>
      <vt:lpstr>PowerPoint Presentation</vt:lpstr>
      <vt:lpstr>Methods in Inline Handlers</vt:lpstr>
      <vt:lpstr>PowerPoint Presentation</vt:lpstr>
      <vt:lpstr>Event Modifiers</vt:lpstr>
      <vt:lpstr>Key Modifiers</vt:lpstr>
      <vt:lpstr>Form Input Bindings </vt:lpstr>
      <vt:lpstr>TEXT  </vt:lpstr>
      <vt:lpstr>Multiple Line Text</vt:lpstr>
      <vt:lpstr>CheckBox</vt:lpstr>
      <vt:lpstr>Radio</vt:lpstr>
      <vt:lpstr>PowerPoint Presentation</vt:lpstr>
      <vt:lpstr>PowerPoint Presentation</vt:lpstr>
      <vt:lpstr>PowerPoint Presentation</vt:lpstr>
      <vt:lpstr>Components Basic</vt:lpstr>
      <vt:lpstr>Component Example </vt:lpstr>
      <vt:lpstr>Components in Action</vt:lpstr>
      <vt:lpstr>Can data be a paramente</vt:lpstr>
      <vt:lpstr>Organizing Components</vt:lpstr>
      <vt:lpstr>Passing Data to Child Components with Props</vt:lpstr>
      <vt:lpstr>Passing data…(continues)</vt:lpstr>
      <vt:lpstr>Root Element</vt:lpstr>
      <vt:lpstr>Sending Messages to Parents with Events</vt:lpstr>
      <vt:lpstr>Content Distribution with Slots</vt:lpstr>
      <vt:lpstr>Dynamic Components</vt:lpstr>
      <vt:lpstr>DOM Template Parsing Caveats</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dc:title>
  <dc:creator>Adusumalli,Gangadhar</dc:creator>
  <cp:lastModifiedBy>Adusumalli,Gangadhar</cp:lastModifiedBy>
  <cp:revision>64</cp:revision>
  <dcterms:created xsi:type="dcterms:W3CDTF">2018-11-10T19:43:24Z</dcterms:created>
  <dcterms:modified xsi:type="dcterms:W3CDTF">2018-11-14T01:51:49Z</dcterms:modified>
</cp:coreProperties>
</file>